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omments/modernComment_CCC_528050B8.xml" ContentType="application/vnd.ms-powerpoint.comment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44"/>
  </p:notesMasterIdLst>
  <p:handoutMasterIdLst>
    <p:handoutMasterId r:id="rId45"/>
  </p:handoutMasterIdLst>
  <p:sldIdLst>
    <p:sldId id="414" r:id="rId5"/>
    <p:sldId id="948" r:id="rId6"/>
    <p:sldId id="981" r:id="rId7"/>
    <p:sldId id="980" r:id="rId8"/>
    <p:sldId id="1037" r:id="rId9"/>
    <p:sldId id="1038" r:id="rId10"/>
    <p:sldId id="977" r:id="rId11"/>
    <p:sldId id="380" r:id="rId12"/>
    <p:sldId id="3282" r:id="rId13"/>
    <p:sldId id="954" r:id="rId14"/>
    <p:sldId id="939" r:id="rId15"/>
    <p:sldId id="398" r:id="rId16"/>
    <p:sldId id="968" r:id="rId17"/>
    <p:sldId id="969" r:id="rId18"/>
    <p:sldId id="970" r:id="rId19"/>
    <p:sldId id="971" r:id="rId20"/>
    <p:sldId id="994" r:id="rId21"/>
    <p:sldId id="973" r:id="rId22"/>
    <p:sldId id="974" r:id="rId23"/>
    <p:sldId id="3283" r:id="rId24"/>
    <p:sldId id="967" r:id="rId25"/>
    <p:sldId id="1039" r:id="rId26"/>
    <p:sldId id="949" r:id="rId27"/>
    <p:sldId id="3278" r:id="rId28"/>
    <p:sldId id="955" r:id="rId29"/>
    <p:sldId id="3277" r:id="rId30"/>
    <p:sldId id="3275" r:id="rId31"/>
    <p:sldId id="3276" r:id="rId32"/>
    <p:sldId id="956" r:id="rId33"/>
    <p:sldId id="961" r:id="rId34"/>
    <p:sldId id="962" r:id="rId35"/>
    <p:sldId id="3287" r:id="rId36"/>
    <p:sldId id="963" r:id="rId37"/>
    <p:sldId id="966" r:id="rId38"/>
    <p:sldId id="3288" r:id="rId39"/>
    <p:sldId id="3286" r:id="rId40"/>
    <p:sldId id="975" r:id="rId41"/>
    <p:sldId id="976" r:id="rId42"/>
    <p:sldId id="404" r:id="rId4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C8E6107-2174-B93D-D5AF-3477CE0749CA}" name="Jürg Grossen" initials="JG" userId="Jürg Grossen" providerId="None"/>
  <p188:author id="{93287B48-2726-FF66-DF4B-E879F5B813B8}" name="Selina Davatz" initials="SD" userId="S::selina.davatz@elektro-plan.ch::003d0702-a14b-4834-b01d-72e751e9cbdd" providerId="AD"/>
  <p188:author id="{15741E4C-620F-1D97-E4B0-C89D2ED14777}" name="Christoph Brönnimann" initials="CB" userId="S::christoph.broennimann@smartgridready.ch::1156453b-3f04-48e4-8c1d-c46791748584" providerId="AD"/>
  <p188:author id="{673C4B52-45EF-A3FF-4AEE-490C05DE5A4A}" name="Simon Lerch" initials="SL" userId="S::simon.lerch@smartgridready.ch::a3fac977-13f7-4af2-8d6f-1b008012916d" providerId="AD"/>
  <p188:author id="{0E62E05F-52D0-CFA8-6B05-95A30EA36BF4}" name="Roland Ullmann" initials="RU" userId="Roland Ullmann" providerId="None"/>
  <p188:author id="{1F2B4CA7-0770-FA92-36FF-935CB1DD896E}" name="Lerch Simon" initials="LS" userId="S::simon.lerch@energie360.ch::2222e351-331b-4795-9a1b-6c982e72690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D83"/>
    <a:srgbClr val="6BA753"/>
    <a:srgbClr val="DBE7D5"/>
    <a:srgbClr val="B7D3AD"/>
    <a:srgbClr val="93BD83"/>
    <a:srgbClr val="94BB84"/>
    <a:srgbClr val="FFAE00"/>
    <a:srgbClr val="ED8297"/>
    <a:srgbClr val="AD91B7"/>
    <a:srgbClr val="6EB2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4F9D82-EB61-BA02-A3D5-14AE7EF407D9}" v="424" dt="2023-04-20T13:13:05.147"/>
    <p1510:client id="{52A25EB9-14AE-FC4F-A342-C568989B46AD}" v="10" dt="2023-04-20T15:55:24.6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59" autoAdjust="0"/>
    <p:restoredTop sz="96029" autoAdjust="0"/>
  </p:normalViewPr>
  <p:slideViewPr>
    <p:cSldViewPr showGuides="1">
      <p:cViewPr varScale="1">
        <p:scale>
          <a:sx n="113" d="100"/>
          <a:sy n="113" d="100"/>
        </p:scale>
        <p:origin x="1096" y="176"/>
      </p:cViewPr>
      <p:guideLst/>
    </p:cSldViewPr>
  </p:slideViewPr>
  <p:outlineViewPr>
    <p:cViewPr>
      <p:scale>
        <a:sx n="33" d="100"/>
        <a:sy n="33" d="100"/>
      </p:scale>
      <p:origin x="0" y="-145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notesViewPr>
    <p:cSldViewPr>
      <p:cViewPr varScale="1">
        <p:scale>
          <a:sx n="123" d="100"/>
          <a:sy n="123" d="100"/>
        </p:scale>
        <p:origin x="489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omments/modernComment_CCC_528050B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F15082F-F354-4775-8F9C-EFE4A2EF6530}" authorId="{93287B48-2726-FF66-DF4B-E879F5B813B8}" created="2022-09-19T11:35:46.947">
    <pc:sldMkLst xmlns:pc="http://schemas.microsoft.com/office/powerpoint/2013/main/command">
      <pc:docMk/>
      <pc:sldMk cId="1384140984" sldId="3276"/>
    </pc:sldMkLst>
    <p188:replyLst>
      <p188:reply id="{19188C79-6D54-4AB9-86C0-57FD3115F5E4}" authorId="{1F2B4CA7-0770-FA92-36FF-935CB1DD896E}" created="2022-09-19T13:17:38.558">
        <p188:txBody>
          <a:bodyPr/>
          <a:lstStyle/>
          <a:p>
            <a:r>
              <a:rPr lang="de-CH"/>
              <a:t>s. Folie 27</a:t>
            </a:r>
          </a:p>
        </p188:txBody>
      </p188:reply>
    </p188:replyLst>
    <p188:txBody>
      <a:bodyPr/>
      <a:lstStyle/>
      <a:p>
        <a:r>
          <a:rPr lang="de-CH"/>
          <a:t>Ich finde die Folien grafisch gut, aber sie sind nicht selbsterklärend. Ich würde eine Folie mit Text noch begrüssen, in der die Idee des Integratoren-Labels erklärt wird und aber auch der Hinweis steht, dass das Label noch in Entwicklung ist.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6672" y="229395"/>
            <a:ext cx="4320480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/>
              <a:t>Kopfzeilentext</a:t>
            </a:r>
            <a:endParaRPr lang="de-CH" sz="90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137720" y="229395"/>
            <a:ext cx="1243608" cy="3101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27.04.23</a:t>
            </a:fld>
            <a:endParaRPr lang="de-CH" sz="9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6672" y="8489144"/>
            <a:ext cx="4320480" cy="331331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/>
              <a:t>Fusszeilentext</a:t>
            </a:r>
            <a:endParaRPr lang="de-CH" sz="9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137720" y="8489146"/>
            <a:ext cx="1243608" cy="33132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‹Nr.›</a:t>
            </a:fld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773113" y="1246188"/>
            <a:ext cx="5561012" cy="3127375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75244" y="8964488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 dirty="0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62663" y="8964488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73424" y="4644008"/>
            <a:ext cx="5560412" cy="388843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27.04.23</a:t>
            </a:fld>
            <a:endParaRPr lang="de-CH" dirty="0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64704" y="432000"/>
            <a:ext cx="3249080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/>
              <a:t>Kopfzeilentext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e-DE" sz="1100" kern="12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4464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12262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7144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0786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59171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5622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8560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08078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00024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27614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0075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19424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3456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221343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6363" y="1355725"/>
            <a:ext cx="6843712" cy="3851275"/>
          </a:xfrm>
          <a:prstGeom prst="rect">
            <a:avLst/>
          </a:prstGeo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>
          <a:xfrm>
            <a:off x="704159" y="5936681"/>
            <a:ext cx="5595701" cy="4255839"/>
          </a:xfrm>
          <a:prstGeom prst="rect">
            <a:avLst/>
          </a:prstGeom>
        </p:spPr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72722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60224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2083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2830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82838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88249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70109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3259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5783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89682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92896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34763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57195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51496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57494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858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6335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highlight>
                  <a:srgbClr val="FFFF00"/>
                </a:highlight>
              </a:rPr>
              <a:t>Altes </a:t>
            </a:r>
            <a:r>
              <a:rPr lang="de-DE" sz="1200" dirty="0" err="1">
                <a:highlight>
                  <a:srgbClr val="FFFF00"/>
                </a:highlight>
              </a:rPr>
              <a:t>Topdown</a:t>
            </a:r>
            <a:r>
              <a:rPr lang="de-DE" sz="1200" dirty="0">
                <a:highlight>
                  <a:srgbClr val="FFFF00"/>
                </a:highlight>
              </a:rPr>
              <a:t>-Prinzip</a:t>
            </a:r>
          </a:p>
          <a:p>
            <a:pPr defTabSz="990752">
              <a:spcAft>
                <a:spcPts val="650"/>
              </a:spcAft>
              <a:defRPr/>
            </a:pPr>
            <a:r>
              <a:rPr lang="de-DE" sz="1200" dirty="0" err="1">
                <a:highlight>
                  <a:srgbClr val="FFFF00"/>
                </a:highlight>
              </a:rPr>
              <a:t>Grosse</a:t>
            </a:r>
            <a:r>
              <a:rPr lang="de-DE" sz="1200" dirty="0">
                <a:highlight>
                  <a:srgbClr val="FFFF00"/>
                </a:highlight>
              </a:rPr>
              <a:t> Produzenten fehlen</a:t>
            </a:r>
          </a:p>
          <a:p>
            <a:endParaRPr lang="de-DE" sz="1200" dirty="0">
              <a:highlight>
                <a:srgbClr val="FFFF00"/>
              </a:highlight>
            </a:endParaRPr>
          </a:p>
          <a:p>
            <a:r>
              <a:rPr lang="de-DE" sz="1200" dirty="0">
                <a:highlight>
                  <a:srgbClr val="FFFF00"/>
                </a:highlight>
              </a:rPr>
              <a:t>ineffizient</a:t>
            </a:r>
          </a:p>
          <a:p>
            <a:endParaRPr lang="de-DE" sz="1200" dirty="0">
              <a:highlight>
                <a:srgbClr val="FFFF00"/>
              </a:highlight>
            </a:endParaRPr>
          </a:p>
          <a:p>
            <a:r>
              <a:rPr lang="de-DE" sz="1200" dirty="0">
                <a:highlight>
                  <a:srgbClr val="FFFF00"/>
                </a:highlight>
              </a:rPr>
              <a:t>Heute dezentral, braucht Kommunikation</a:t>
            </a:r>
          </a:p>
          <a:p>
            <a:endParaRPr lang="de-DE" sz="1200" dirty="0">
              <a:highlight>
                <a:srgbClr val="FFFF00"/>
              </a:highlight>
            </a:endParaRPr>
          </a:p>
          <a:p>
            <a:r>
              <a:rPr lang="de-DE" sz="1200" dirty="0">
                <a:highlight>
                  <a:srgbClr val="FFFF00"/>
                </a:highlight>
              </a:rPr>
              <a:t>Bestehende Netze nutzen</a:t>
            </a:r>
          </a:p>
          <a:p>
            <a:r>
              <a:rPr lang="de-DE" sz="1200" dirty="0">
                <a:highlight>
                  <a:srgbClr val="FFFF00"/>
                </a:highlight>
              </a:rPr>
              <a:t>Smarte Konsumenten und Produzenten</a:t>
            </a:r>
          </a:p>
        </p:txBody>
      </p:sp>
    </p:spTree>
    <p:extLst>
      <p:ext uri="{BB962C8B-B14F-4D97-AF65-F5344CB8AC3E}">
        <p14:creationId xmlns:p14="http://schemas.microsoft.com/office/powerpoint/2010/main" val="3878295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dirty="0">
                <a:highlight>
                  <a:srgbClr val="FFFF00"/>
                </a:highlight>
              </a:rPr>
              <a:t>Altes </a:t>
            </a:r>
            <a:r>
              <a:rPr lang="de-DE" sz="1200" dirty="0" err="1">
                <a:highlight>
                  <a:srgbClr val="FFFF00"/>
                </a:highlight>
              </a:rPr>
              <a:t>Topdown</a:t>
            </a:r>
            <a:r>
              <a:rPr lang="de-DE" sz="1200" dirty="0">
                <a:highlight>
                  <a:srgbClr val="FFFF00"/>
                </a:highlight>
              </a:rPr>
              <a:t>-Prinzip</a:t>
            </a:r>
          </a:p>
          <a:p>
            <a:pPr defTabSz="990752">
              <a:spcAft>
                <a:spcPts val="650"/>
              </a:spcAft>
              <a:defRPr/>
            </a:pPr>
            <a:r>
              <a:rPr lang="de-DE" sz="1200" dirty="0" err="1">
                <a:highlight>
                  <a:srgbClr val="FFFF00"/>
                </a:highlight>
              </a:rPr>
              <a:t>Grosse</a:t>
            </a:r>
            <a:r>
              <a:rPr lang="de-DE" sz="1200" dirty="0">
                <a:highlight>
                  <a:srgbClr val="FFFF00"/>
                </a:highlight>
              </a:rPr>
              <a:t> Produzenten fehlen</a:t>
            </a:r>
          </a:p>
          <a:p>
            <a:endParaRPr lang="de-DE" sz="1200" dirty="0">
              <a:highlight>
                <a:srgbClr val="FFFF00"/>
              </a:highlight>
            </a:endParaRPr>
          </a:p>
          <a:p>
            <a:r>
              <a:rPr lang="de-DE" sz="1200" dirty="0">
                <a:highlight>
                  <a:srgbClr val="FFFF00"/>
                </a:highlight>
              </a:rPr>
              <a:t>ineffizient</a:t>
            </a:r>
          </a:p>
          <a:p>
            <a:endParaRPr lang="de-DE" sz="1200" dirty="0">
              <a:highlight>
                <a:srgbClr val="FFFF00"/>
              </a:highlight>
            </a:endParaRPr>
          </a:p>
          <a:p>
            <a:r>
              <a:rPr lang="de-DE" sz="1200" dirty="0">
                <a:highlight>
                  <a:srgbClr val="FFFF00"/>
                </a:highlight>
              </a:rPr>
              <a:t>Heute dezentral, braucht Kommunikation</a:t>
            </a:r>
          </a:p>
          <a:p>
            <a:endParaRPr lang="de-DE" sz="1200" dirty="0">
              <a:highlight>
                <a:srgbClr val="FFFF00"/>
              </a:highlight>
            </a:endParaRPr>
          </a:p>
          <a:p>
            <a:r>
              <a:rPr lang="de-DE" sz="1200" dirty="0">
                <a:highlight>
                  <a:srgbClr val="FFFF00"/>
                </a:highlight>
              </a:rPr>
              <a:t>Bestehende Netze nutzen</a:t>
            </a:r>
          </a:p>
          <a:p>
            <a:r>
              <a:rPr lang="de-DE" sz="1200" dirty="0">
                <a:highlight>
                  <a:srgbClr val="FFFF00"/>
                </a:highlight>
              </a:rPr>
              <a:t>Smarte Konsumenten und Produzenten</a:t>
            </a:r>
          </a:p>
        </p:txBody>
      </p:sp>
    </p:spTree>
    <p:extLst>
      <p:ext uri="{BB962C8B-B14F-4D97-AF65-F5344CB8AC3E}">
        <p14:creationId xmlns:p14="http://schemas.microsoft.com/office/powerpoint/2010/main" val="2660811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344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3400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6813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23392" y="2505232"/>
            <a:ext cx="8280920" cy="1512169"/>
          </a:xfrm>
        </p:spPr>
        <p:txBody>
          <a:bodyPr anchor="b"/>
          <a:lstStyle>
            <a:lvl1pPr algn="l">
              <a:lnSpc>
                <a:spcPct val="80000"/>
              </a:lnSpc>
              <a:defRPr sz="5800" b="1">
                <a:solidFill>
                  <a:schemeClr val="tx1"/>
                </a:solidFill>
                <a:latin typeface="+mj-lt"/>
                <a:ea typeface="Source Sans Pro Black" panose="020B0803030403020204" pitchFamily="34" charset="0"/>
              </a:defRPr>
            </a:lvl1pPr>
          </a:lstStyle>
          <a:p>
            <a:r>
              <a:rPr lang="de-CH" dirty="0"/>
              <a:t>Titel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23392" y="4161144"/>
            <a:ext cx="8280920" cy="835074"/>
          </a:xfrm>
        </p:spPr>
        <p:txBody>
          <a:bodyPr/>
          <a:lstStyle>
            <a:lvl1pPr marL="0" indent="0" algn="l">
              <a:buNone/>
              <a:defRPr sz="3000">
                <a:solidFill>
                  <a:schemeClr val="tx1"/>
                </a:solidFill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CH" noProof="0" dirty="0"/>
              <a:t>Untertitel hinzufügen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803EB93-59E1-4CD4-8088-CD66206949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3650" y="714364"/>
            <a:ext cx="1806907" cy="100880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489D1E8-7DF7-4028-8C42-2E2CA489AD3B}"/>
              </a:ext>
            </a:extLst>
          </p:cNvPr>
          <p:cNvSpPr txBox="1"/>
          <p:nvPr userDrawn="1"/>
        </p:nvSpPr>
        <p:spPr>
          <a:xfrm rot="16200000">
            <a:off x="10704556" y="5198841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7B41FA38-D383-4775-99A2-FF204C65484F}"/>
              </a:ext>
            </a:extLst>
          </p:cNvPr>
          <p:cNvCxnSpPr/>
          <p:nvPr userDrawn="1"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1600"/>
            </a:lvl1pPr>
            <a:lvl2pPr marL="174621" indent="-174621">
              <a:buFont typeface="Symbol" panose="05050102010706020507" pitchFamily="18" charset="2"/>
              <a:buChar char="-"/>
              <a:defRPr sz="1600"/>
            </a:lvl2pPr>
            <a:lvl3pPr marL="360354" indent="-185734">
              <a:buFont typeface="Symbol" panose="05050102010706020507" pitchFamily="18" charset="2"/>
              <a:buChar char="-"/>
              <a:defRPr sz="1600"/>
            </a:lvl3pPr>
            <a:lvl4pPr marL="534975" indent="-174621">
              <a:buFont typeface="Symbol" panose="05050102010706020507" pitchFamily="18" charset="2"/>
              <a:buChar char="-"/>
              <a:defRPr sz="1600"/>
            </a:lvl4pPr>
            <a:lvl5pPr marL="719121" indent="-184146">
              <a:buFont typeface="Symbol" panose="05050102010706020507" pitchFamily="18" charset="2"/>
              <a:buChar char="-"/>
              <a:defRPr sz="16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</a:t>
            </a:r>
            <a:r>
              <a:rPr lang="de-CH" noProof="0" dirty="0"/>
              <a:t>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Datum einfügen | SmartGridready</a:t>
            </a:r>
          </a:p>
          <a:p>
            <a:r>
              <a:rPr lang="de-DE"/>
              <a:t>
</a:t>
            </a:r>
            <a:endParaRPr lang="de-CH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E2B255C-B78A-4865-94D3-FBAA28972E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79425" y="1844675"/>
            <a:ext cx="5514975" cy="4321175"/>
          </a:xfrm>
        </p:spPr>
        <p:txBody>
          <a:bodyPr/>
          <a:lstStyle>
            <a:lvl2pPr marL="174621" indent="-174621">
              <a:buFont typeface="Symbol" panose="05050102010706020507" pitchFamily="18" charset="2"/>
              <a:buChar char="-"/>
              <a:defRPr/>
            </a:lvl2pPr>
            <a:lvl3pPr marL="360354" indent="-185734">
              <a:buFont typeface="Symbol" panose="05050102010706020507" pitchFamily="18" charset="2"/>
              <a:buChar char="-"/>
              <a:defRPr/>
            </a:lvl3pPr>
            <a:lvl4pPr marL="534975" indent="-174621">
              <a:buFont typeface="Symbol" panose="05050102010706020507" pitchFamily="18" charset="2"/>
              <a:buChar char="-"/>
              <a:defRPr/>
            </a:lvl4pPr>
            <a:lvl5pPr marL="719121" indent="-184146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97602" y="1844675"/>
            <a:ext cx="5514975" cy="4321175"/>
          </a:xfrm>
        </p:spPr>
        <p:txBody>
          <a:bodyPr/>
          <a:lstStyle>
            <a:lvl2pPr marL="174621" indent="-174621">
              <a:buFont typeface="Symbol" panose="05050102010706020507" pitchFamily="18" charset="2"/>
              <a:buChar char="-"/>
              <a:defRPr/>
            </a:lvl2pPr>
            <a:lvl3pPr marL="360354" indent="-185734">
              <a:buFont typeface="Symbol" panose="05050102010706020507" pitchFamily="18" charset="2"/>
              <a:buChar char="-"/>
              <a:defRPr/>
            </a:lvl3pPr>
            <a:lvl4pPr marL="534975" indent="-174621">
              <a:buFont typeface="Symbol" panose="05050102010706020507" pitchFamily="18" charset="2"/>
              <a:buChar char="-"/>
              <a:defRPr/>
            </a:lvl4pPr>
            <a:lvl5pPr marL="719121" indent="-184146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Datum einfügen | SmartGridready</a:t>
            </a:r>
          </a:p>
          <a:p>
            <a:r>
              <a:rPr lang="de-DE"/>
              <a:t>
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862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479425" y="1844675"/>
            <a:ext cx="5514975" cy="4321175"/>
          </a:xfrm>
        </p:spPr>
        <p:txBody>
          <a:bodyPr/>
          <a:lstStyle>
            <a:lvl2pPr marL="174621" indent="-174621">
              <a:buFont typeface="Symbol" panose="05050102010706020507" pitchFamily="18" charset="2"/>
              <a:buChar char="-"/>
              <a:defRPr/>
            </a:lvl2pPr>
            <a:lvl3pPr marL="360354" indent="-185734">
              <a:buFont typeface="Symbol" panose="05050102010706020507" pitchFamily="18" charset="2"/>
              <a:buChar char="-"/>
              <a:defRPr/>
            </a:lvl3pPr>
            <a:lvl4pPr marL="534975" indent="-174621">
              <a:buFont typeface="Symbol" panose="05050102010706020507" pitchFamily="18" charset="2"/>
              <a:buChar char="-"/>
              <a:defRPr/>
            </a:lvl4pPr>
            <a:lvl5pPr marL="719121" indent="-184146">
              <a:buFont typeface="Symbol" panose="05050102010706020507" pitchFamily="18" charset="2"/>
              <a:buChar char="-"/>
              <a:defRPr/>
            </a:lvl5pPr>
          </a:lstStyle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Datum einfügen | SmartGridready</a:t>
            </a:r>
          </a:p>
          <a:p>
            <a:r>
              <a:rPr lang="de-DE"/>
              <a:t>
</a:t>
            </a:r>
            <a:endParaRPr lang="de-CH" dirty="0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BD929A29-9300-4AC4-B546-74951581FE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97599" y="1844675"/>
            <a:ext cx="5514975" cy="4321175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6" name="Datumsplatzhalter 7">
            <a:extLst>
              <a:ext uri="{FF2B5EF4-FFF2-40B4-BE49-F238E27FC236}">
                <a16:creationId xmlns:a16="http://schemas.microsoft.com/office/drawing/2014/main" id="{A2415C65-139B-B557-4E48-031FA6748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2192000" y="0"/>
            <a:ext cx="72000" cy="7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5153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Datum einfügen | SmartGridready</a:t>
            </a:r>
          </a:p>
          <a:p>
            <a:r>
              <a:rPr lang="de-DE"/>
              <a:t>
</a:t>
            </a:r>
            <a:endParaRPr lang="de-CH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5" y="1844675"/>
            <a:ext cx="11233150" cy="4321175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6" name="Datumsplatzhalter 7">
            <a:extLst>
              <a:ext uri="{FF2B5EF4-FFF2-40B4-BE49-F238E27FC236}">
                <a16:creationId xmlns:a16="http://schemas.microsoft.com/office/drawing/2014/main" id="{7AECA6AE-4ECE-C0BE-CDA8-2D3F35ED87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2192000" y="-4614"/>
            <a:ext cx="72000" cy="72000"/>
          </a:xfrm>
        </p:spPr>
        <p:txBody>
          <a:bodyPr/>
          <a:lstStyle>
            <a:lvl1pPr>
              <a:defRPr/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0DC1CBB-F755-48F0-AD07-77DCD10E73EA}"/>
              </a:ext>
            </a:extLst>
          </p:cNvPr>
          <p:cNvSpPr txBox="1"/>
          <p:nvPr userDrawn="1"/>
        </p:nvSpPr>
        <p:spPr>
          <a:xfrm rot="16200000">
            <a:off x="10704556" y="5198841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</p:spTree>
    <p:extLst>
      <p:ext uri="{BB962C8B-B14F-4D97-AF65-F5344CB8AC3E}">
        <p14:creationId xmlns:p14="http://schemas.microsoft.com/office/powerpoint/2010/main" val="3043395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Datum einfügen | SmartGridready</a:t>
            </a:r>
          </a:p>
          <a:p>
            <a:r>
              <a:rPr lang="de-DE"/>
              <a:t>
</a:t>
            </a:r>
            <a:endParaRPr lang="de-CH" dirty="0"/>
          </a:p>
        </p:txBody>
      </p:sp>
      <p:sp>
        <p:nvSpPr>
          <p:cNvPr id="5" name="Datumsplatzhalter 7">
            <a:extLst>
              <a:ext uri="{FF2B5EF4-FFF2-40B4-BE49-F238E27FC236}">
                <a16:creationId xmlns:a16="http://schemas.microsoft.com/office/drawing/2014/main" id="{78C1946B-F72F-3FC8-3F08-287C7CD7C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2192000" y="0"/>
            <a:ext cx="72000" cy="72000"/>
          </a:xfrm>
        </p:spPr>
        <p:txBody>
          <a:bodyPr/>
          <a:lstStyle>
            <a:lvl1pPr>
              <a:defRPr/>
            </a:lvl1pPr>
          </a:lstStyle>
          <a:p>
            <a:endParaRPr lang="de-CH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11AB189-3D9B-7C10-7524-A7F7557749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55440" y="2392721"/>
            <a:ext cx="1944000" cy="1085343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4916E4A-3992-C9A4-3AA8-72EDCF55B0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95800" y="2276872"/>
            <a:ext cx="3024000" cy="2062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82526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Datum einfügen | SmartGridready</a:t>
            </a:r>
          </a:p>
          <a:p>
            <a:r>
              <a:rPr lang="de-DE"/>
              <a:t>
</a:t>
            </a:r>
            <a:endParaRPr lang="de-CH" dirty="0"/>
          </a:p>
        </p:txBody>
      </p:sp>
      <p:sp>
        <p:nvSpPr>
          <p:cNvPr id="5" name="Datumsplatzhalter 7">
            <a:extLst>
              <a:ext uri="{FF2B5EF4-FFF2-40B4-BE49-F238E27FC236}">
                <a16:creationId xmlns:a16="http://schemas.microsoft.com/office/drawing/2014/main" id="{78C1946B-F72F-3FC8-3F08-287C7CD7C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2192000" y="0"/>
            <a:ext cx="72000" cy="72000"/>
          </a:xfrm>
        </p:spPr>
        <p:txBody>
          <a:bodyPr/>
          <a:lstStyle>
            <a:lvl1pPr>
              <a:defRPr/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Datum einfügen | SmartGridready</a:t>
            </a:r>
          </a:p>
          <a:p>
            <a:r>
              <a:rPr lang="de-DE"/>
              <a:t>
</a:t>
            </a:r>
            <a:endParaRPr lang="de-CH" dirty="0"/>
          </a:p>
        </p:txBody>
      </p:sp>
      <p:sp>
        <p:nvSpPr>
          <p:cNvPr id="4" name="Datumsplatzhalter 7">
            <a:extLst>
              <a:ext uri="{FF2B5EF4-FFF2-40B4-BE49-F238E27FC236}">
                <a16:creationId xmlns:a16="http://schemas.microsoft.com/office/drawing/2014/main" id="{E8205970-5CBA-0DED-7103-6C5815D53C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2192000" y="0"/>
            <a:ext cx="72000" cy="72000"/>
          </a:xfrm>
        </p:spPr>
        <p:txBody>
          <a:bodyPr/>
          <a:lstStyle>
            <a:lvl1pPr>
              <a:defRPr/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79425" y="548681"/>
            <a:ext cx="11233150" cy="10801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79425" y="1844675"/>
            <a:ext cx="11233150" cy="4321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 noProof="0" dirty="0"/>
              <a:t>Textmasterformat bearbeiten</a:t>
            </a:r>
          </a:p>
          <a:p>
            <a:pPr lvl="1"/>
            <a:r>
              <a:rPr lang="de-CH" noProof="0" dirty="0"/>
              <a:t>Zweite Ebene</a:t>
            </a:r>
          </a:p>
          <a:p>
            <a:pPr lvl="2"/>
            <a:r>
              <a:rPr lang="de-CH" noProof="0" dirty="0"/>
              <a:t>Dritte Ebene</a:t>
            </a:r>
          </a:p>
          <a:p>
            <a:pPr lvl="3"/>
            <a:r>
              <a:rPr lang="de-CH" noProof="0" dirty="0"/>
              <a:t>Vierte Ebene</a:t>
            </a:r>
          </a:p>
          <a:p>
            <a:pPr lvl="4"/>
            <a:r>
              <a:rPr lang="de-CH" noProof="0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 rot="16200000">
            <a:off x="11856640" y="116632"/>
            <a:ext cx="72000" cy="7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559496" y="6453336"/>
            <a:ext cx="9073008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Datum einfügen | SmartGridready</a:t>
            </a:r>
          </a:p>
          <a:p>
            <a:r>
              <a:rPr lang="de-DE"/>
              <a:t>
</a:t>
            </a:r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126706-F82E-4003-B37F-DDFD46B67EBD}"/>
              </a:ext>
            </a:extLst>
          </p:cNvPr>
          <p:cNvSpPr txBox="1"/>
          <p:nvPr userDrawn="1"/>
        </p:nvSpPr>
        <p:spPr>
          <a:xfrm rot="16200000">
            <a:off x="10704556" y="5198841"/>
            <a:ext cx="32129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600" spc="40" baseline="0" dirty="0">
                <a:solidFill>
                  <a:schemeClr val="bg1">
                    <a:lumMod val="75000"/>
                  </a:schemeClr>
                </a:solidFill>
              </a:rPr>
              <a:t>Erstellt durch Vorlagenbauer.ch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8313CAD-FF54-474B-8B01-DFECDED13D1C}"/>
              </a:ext>
            </a:extLst>
          </p:cNvPr>
          <p:cNvCxnSpPr/>
          <p:nvPr userDrawn="1"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B8EC45C5-C3B2-4579-BD98-AD3303B84D2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0869731" y="6290010"/>
            <a:ext cx="843032" cy="470668"/>
          </a:xfrm>
          <a:prstGeom prst="rect">
            <a:avLst/>
          </a:prstGeom>
        </p:spPr>
      </p:pic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0F1E1E33-D7C6-86A7-60C1-B4CB32CC20D2}"/>
              </a:ext>
            </a:extLst>
          </p:cNvPr>
          <p:cNvSpPr txBox="1">
            <a:spLocks/>
          </p:cNvSpPr>
          <p:nvPr userDrawn="1"/>
        </p:nvSpPr>
        <p:spPr>
          <a:xfrm>
            <a:off x="479376" y="6453336"/>
            <a:ext cx="288032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442AD375-037F-43D0-B059-5172DA06796A}" type="slidenum">
              <a:rPr lang="de-CH" smtClean="0"/>
              <a:pPr algn="l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1" r:id="rId3"/>
    <p:sldLayoutId id="2147483666" r:id="rId4"/>
    <p:sldLayoutId id="2147483665" r:id="rId5"/>
    <p:sldLayoutId id="2147483667" r:id="rId6"/>
    <p:sldLayoutId id="2147483668" r:id="rId7"/>
    <p:sldLayoutId id="2147483663" r:id="rId8"/>
    <p:sldLayoutId id="2147483664" r:id="rId9"/>
  </p:sldLayoutIdLst>
  <p:hf sldNum="0" hdr="0" ft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2800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4621" indent="-174621" algn="l" defTabSz="914377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54" indent="-185734" algn="l" defTabSz="914377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34975" indent="-174621" algn="l" defTabSz="914377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9121" indent="-184146" algn="l" defTabSz="914377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 userDrawn="1">
          <p15:clr>
            <a:srgbClr val="A4A3A4"/>
          </p15:clr>
        </p15:guide>
        <p15:guide id="2" pos="7378" userDrawn="1">
          <p15:clr>
            <a:srgbClr val="A4A3A4"/>
          </p15:clr>
        </p15:guide>
        <p15:guide id="3" orient="horz" pos="1156" userDrawn="1">
          <p15:clr>
            <a:srgbClr val="A4A3A4"/>
          </p15:clr>
        </p15:guide>
        <p15:guide id="4" orient="horz" pos="3884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.svg"/><Relationship Id="rId4" Type="http://schemas.openxmlformats.org/officeDocument/2006/relationships/image" Target="../media/image27.pn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10" Type="http://schemas.openxmlformats.org/officeDocument/2006/relationships/image" Target="../media/image2.svg"/><Relationship Id="rId4" Type="http://schemas.openxmlformats.org/officeDocument/2006/relationships/image" Target="../media/image49.emf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13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50.emf"/><Relationship Id="rId10" Type="http://schemas.openxmlformats.org/officeDocument/2006/relationships/image" Target="../media/image2.svg"/><Relationship Id="rId4" Type="http://schemas.openxmlformats.org/officeDocument/2006/relationships/image" Target="../media/image49.emf"/><Relationship Id="rId9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microsoft.com/office/2007/relationships/hdphoto" Target="../media/hdphoto4.wdp"/><Relationship Id="rId12" Type="http://schemas.openxmlformats.org/officeDocument/2006/relationships/image" Target="../media/image6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59.png"/><Relationship Id="rId5" Type="http://schemas.openxmlformats.org/officeDocument/2006/relationships/image" Target="../media/image51.emf"/><Relationship Id="rId10" Type="http://schemas.openxmlformats.org/officeDocument/2006/relationships/image" Target="../media/image58.png"/><Relationship Id="rId4" Type="http://schemas.openxmlformats.org/officeDocument/2006/relationships/image" Target="../media/image13.emf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microsoft.com/office/2018/10/relationships/comments" Target="../comments/modernComment_CCC_528050B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3.emf"/><Relationship Id="rId10" Type="http://schemas.openxmlformats.org/officeDocument/2006/relationships/image" Target="../media/image51.emf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5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6.png"/><Relationship Id="rId10" Type="http://schemas.openxmlformats.org/officeDocument/2006/relationships/image" Target="../media/image2.svg"/><Relationship Id="rId4" Type="http://schemas.openxmlformats.org/officeDocument/2006/relationships/image" Target="../media/image55.pn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3.jpeg"/><Relationship Id="rId18" Type="http://schemas.openxmlformats.org/officeDocument/2006/relationships/image" Target="../media/image78.svg"/><Relationship Id="rId26" Type="http://schemas.openxmlformats.org/officeDocument/2006/relationships/image" Target="../media/image86.png"/><Relationship Id="rId39" Type="http://schemas.openxmlformats.org/officeDocument/2006/relationships/image" Target="../media/image99.png"/><Relationship Id="rId21" Type="http://schemas.openxmlformats.org/officeDocument/2006/relationships/image" Target="../media/image81.png"/><Relationship Id="rId34" Type="http://schemas.openxmlformats.org/officeDocument/2006/relationships/image" Target="../media/image94.png"/><Relationship Id="rId42" Type="http://schemas.openxmlformats.org/officeDocument/2006/relationships/image" Target="../media/image102.svg"/><Relationship Id="rId47" Type="http://schemas.openxmlformats.org/officeDocument/2006/relationships/image" Target="../media/image107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76.pn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24" Type="http://schemas.openxmlformats.org/officeDocument/2006/relationships/image" Target="../media/image84.png"/><Relationship Id="rId32" Type="http://schemas.openxmlformats.org/officeDocument/2006/relationships/image" Target="../media/image92.jpeg"/><Relationship Id="rId37" Type="http://schemas.openxmlformats.org/officeDocument/2006/relationships/image" Target="../media/image97.png"/><Relationship Id="rId40" Type="http://schemas.openxmlformats.org/officeDocument/2006/relationships/image" Target="../media/image100.png"/><Relationship Id="rId45" Type="http://schemas.openxmlformats.org/officeDocument/2006/relationships/image" Target="../media/image105.png"/><Relationship Id="rId5" Type="http://schemas.openxmlformats.org/officeDocument/2006/relationships/image" Target="../media/image65.png"/><Relationship Id="rId15" Type="http://schemas.openxmlformats.org/officeDocument/2006/relationships/image" Target="../media/image75.jpeg"/><Relationship Id="rId23" Type="http://schemas.openxmlformats.org/officeDocument/2006/relationships/image" Target="../media/image83.png"/><Relationship Id="rId28" Type="http://schemas.openxmlformats.org/officeDocument/2006/relationships/image" Target="../media/image88.jpeg"/><Relationship Id="rId36" Type="http://schemas.openxmlformats.org/officeDocument/2006/relationships/image" Target="../media/image96.png"/><Relationship Id="rId10" Type="http://schemas.openxmlformats.org/officeDocument/2006/relationships/image" Target="../media/image70.jpeg"/><Relationship Id="rId19" Type="http://schemas.openxmlformats.org/officeDocument/2006/relationships/image" Target="../media/image79.png"/><Relationship Id="rId31" Type="http://schemas.openxmlformats.org/officeDocument/2006/relationships/image" Target="../media/image91.jpg"/><Relationship Id="rId44" Type="http://schemas.openxmlformats.org/officeDocument/2006/relationships/image" Target="../media/image104.png"/><Relationship Id="rId4" Type="http://schemas.openxmlformats.org/officeDocument/2006/relationships/image" Target="../media/image64.png"/><Relationship Id="rId9" Type="http://schemas.openxmlformats.org/officeDocument/2006/relationships/image" Target="../media/image69.jpeg"/><Relationship Id="rId14" Type="http://schemas.openxmlformats.org/officeDocument/2006/relationships/image" Target="../media/image74.png"/><Relationship Id="rId22" Type="http://schemas.openxmlformats.org/officeDocument/2006/relationships/image" Target="../media/image82.svg"/><Relationship Id="rId27" Type="http://schemas.openxmlformats.org/officeDocument/2006/relationships/image" Target="../media/image87.png"/><Relationship Id="rId30" Type="http://schemas.openxmlformats.org/officeDocument/2006/relationships/image" Target="../media/image90.png"/><Relationship Id="rId35" Type="http://schemas.openxmlformats.org/officeDocument/2006/relationships/image" Target="../media/image95.png"/><Relationship Id="rId43" Type="http://schemas.openxmlformats.org/officeDocument/2006/relationships/image" Target="../media/image103.jpeg"/><Relationship Id="rId48" Type="http://schemas.openxmlformats.org/officeDocument/2006/relationships/image" Target="../media/image108.png"/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5" Type="http://schemas.openxmlformats.org/officeDocument/2006/relationships/image" Target="../media/image85.png"/><Relationship Id="rId33" Type="http://schemas.openxmlformats.org/officeDocument/2006/relationships/image" Target="../media/image93.gif"/><Relationship Id="rId38" Type="http://schemas.openxmlformats.org/officeDocument/2006/relationships/image" Target="../media/image98.png"/><Relationship Id="rId46" Type="http://schemas.openxmlformats.org/officeDocument/2006/relationships/image" Target="../media/image106.png"/><Relationship Id="rId20" Type="http://schemas.openxmlformats.org/officeDocument/2006/relationships/image" Target="../media/image80.png"/><Relationship Id="rId41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g"/><Relationship Id="rId4" Type="http://schemas.openxmlformats.org/officeDocument/2006/relationships/image" Target="../media/image11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3.emf"/><Relationship Id="rId5" Type="http://schemas.openxmlformats.org/officeDocument/2006/relationships/image" Target="../media/image8.pn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11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10" Type="http://schemas.openxmlformats.org/officeDocument/2006/relationships/image" Target="../media/image13.emf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C42D74D-883A-2B49-A671-C23CA23F90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A684ABD-2945-9844-AF98-A2627C973340}"/>
              </a:ext>
            </a:extLst>
          </p:cNvPr>
          <p:cNvSpPr/>
          <p:nvPr/>
        </p:nvSpPr>
        <p:spPr>
          <a:xfrm>
            <a:off x="9439279" y="-891480"/>
            <a:ext cx="3240360" cy="30963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451C0E4-D341-314A-8287-25A2A5B83D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332656"/>
            <a:ext cx="1698852" cy="948476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E1422D6F-8511-7442-8ED1-2549A3403973}"/>
              </a:ext>
            </a:extLst>
          </p:cNvPr>
          <p:cNvSpPr/>
          <p:nvPr/>
        </p:nvSpPr>
        <p:spPr>
          <a:xfrm>
            <a:off x="365848" y="1186422"/>
            <a:ext cx="9073431" cy="76944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de-CH" sz="4400" dirty="0">
              <a:solidFill>
                <a:schemeClr val="bg1">
                  <a:alpha val="65000"/>
                </a:schemeClr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001051B-99A9-DB4F-A59A-B06C0397223B}"/>
              </a:ext>
            </a:extLst>
          </p:cNvPr>
          <p:cNvSpPr/>
          <p:nvPr/>
        </p:nvSpPr>
        <p:spPr>
          <a:xfrm>
            <a:off x="364700" y="391395"/>
            <a:ext cx="7380515" cy="187743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de-CH" sz="5800" b="1" dirty="0">
                <a:solidFill>
                  <a:schemeClr val="bg1"/>
                </a:solidFill>
              </a:rPr>
              <a:t>ENERGIE, DIE KOMMUNIZIERT.</a:t>
            </a:r>
          </a:p>
        </p:txBody>
      </p:sp>
    </p:spTree>
    <p:extLst>
      <p:ext uri="{BB962C8B-B14F-4D97-AF65-F5344CB8AC3E}">
        <p14:creationId xmlns:p14="http://schemas.microsoft.com/office/powerpoint/2010/main" val="2997028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BED4065-0BC5-B0A3-FA89-2EAD7CD23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7213"/>
          </a:xfrm>
          <a:prstGeom prst="rect">
            <a:avLst/>
          </a:prstGeom>
        </p:spPr>
      </p:pic>
      <p:sp>
        <p:nvSpPr>
          <p:cNvPr id="13" name="Titel 5">
            <a:extLst>
              <a:ext uri="{FF2B5EF4-FFF2-40B4-BE49-F238E27FC236}">
                <a16:creationId xmlns:a16="http://schemas.microsoft.com/office/drawing/2014/main" id="{26F7EDA4-90D3-2041-A710-D74E533FCC84}"/>
              </a:ext>
            </a:extLst>
          </p:cNvPr>
          <p:cNvSpPr txBox="1">
            <a:spLocks/>
          </p:cNvSpPr>
          <p:nvPr/>
        </p:nvSpPr>
        <p:spPr>
          <a:xfrm>
            <a:off x="479425" y="548681"/>
            <a:ext cx="11233150" cy="10801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CH" sz="2800" dirty="0"/>
              <a:t>1 </a:t>
            </a:r>
            <a:r>
              <a:rPr lang="de-CH" sz="2800" dirty="0" err="1"/>
              <a:t>label</a:t>
            </a:r>
            <a:r>
              <a:rPr lang="de-CH" sz="2800" dirty="0"/>
              <a:t> für die Energiewende</a:t>
            </a:r>
          </a:p>
          <a:p>
            <a:endParaRPr lang="de-CH" sz="2800" dirty="0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CDA20BED-4044-E5F2-BC9E-DF26156E02C0}"/>
              </a:ext>
            </a:extLst>
          </p:cNvPr>
          <p:cNvGrpSpPr/>
          <p:nvPr/>
        </p:nvGrpSpPr>
        <p:grpSpPr>
          <a:xfrm>
            <a:off x="484307" y="3925114"/>
            <a:ext cx="4041302" cy="2218017"/>
            <a:chOff x="484307" y="3925114"/>
            <a:chExt cx="4041302" cy="2218017"/>
          </a:xfrm>
        </p:grpSpPr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CED2DE35-2814-B7DF-CE0B-B443C92F0C3E}"/>
                </a:ext>
              </a:extLst>
            </p:cNvPr>
            <p:cNvSpPr/>
            <p:nvPr/>
          </p:nvSpPr>
          <p:spPr>
            <a:xfrm>
              <a:off x="484307" y="3925114"/>
              <a:ext cx="4041302" cy="2218017"/>
            </a:xfrm>
            <a:prstGeom prst="rect">
              <a:avLst/>
            </a:prstGeom>
            <a:solidFill>
              <a:srgbClr val="5AB8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10EB5548-57CF-CD4C-B210-337B8B84539F}"/>
                </a:ext>
              </a:extLst>
            </p:cNvPr>
            <p:cNvSpPr txBox="1"/>
            <p:nvPr/>
          </p:nvSpPr>
          <p:spPr>
            <a:xfrm>
              <a:off x="934992" y="5694384"/>
              <a:ext cx="104585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400" dirty="0" err="1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Product</a:t>
              </a:r>
              <a:endParaRPr lang="de-CH" sz="1600" dirty="0">
                <a:solidFill>
                  <a:schemeClr val="bg1">
                    <a:lumMod val="95000"/>
                  </a:schemeClr>
                </a:solidFill>
                <a:latin typeface="+mj-lt"/>
              </a:endParaRP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8FD6B662-2E7F-6933-54E0-2B19DD45F436}"/>
                </a:ext>
              </a:extLst>
            </p:cNvPr>
            <p:cNvSpPr txBox="1"/>
            <p:nvPr/>
          </p:nvSpPr>
          <p:spPr>
            <a:xfrm>
              <a:off x="2289217" y="5694384"/>
              <a:ext cx="189193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4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Communicator</a:t>
              </a:r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248812B7-7B66-F3CE-7653-A8705DF41DEC}"/>
                </a:ext>
              </a:extLst>
            </p:cNvPr>
            <p:cNvSpPr/>
            <p:nvPr/>
          </p:nvSpPr>
          <p:spPr>
            <a:xfrm>
              <a:off x="934992" y="4088305"/>
              <a:ext cx="156645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sz="1400" b="1" dirty="0">
                  <a:solidFill>
                    <a:schemeClr val="bg1">
                      <a:lumMod val="95000"/>
                    </a:schemeClr>
                  </a:solidFill>
                </a:rPr>
                <a:t>TECHNOLOGIE</a:t>
              </a:r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CCD5DB43-AE4E-BD14-17D6-7901D0883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169" y="4529643"/>
              <a:ext cx="965200" cy="977900"/>
            </a:xfrm>
            <a:prstGeom prst="rect">
              <a:avLst/>
            </a:prstGeom>
          </p:spPr>
        </p:pic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9E9FEAFB-7D2B-EA1E-3382-05E7C60B2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054" y="4434393"/>
              <a:ext cx="1155700" cy="1168400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C351DE10-54F2-A727-5E50-06AD9EA9D473}"/>
              </a:ext>
            </a:extLst>
          </p:cNvPr>
          <p:cNvGrpSpPr/>
          <p:nvPr/>
        </p:nvGrpSpPr>
        <p:grpSpPr>
          <a:xfrm>
            <a:off x="5167658" y="3861048"/>
            <a:ext cx="2295580" cy="2295580"/>
            <a:chOff x="4891909" y="3861048"/>
            <a:chExt cx="2295580" cy="229558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F979FC39-4352-22EC-E654-667321908534}"/>
                </a:ext>
              </a:extLst>
            </p:cNvPr>
            <p:cNvSpPr/>
            <p:nvPr/>
          </p:nvSpPr>
          <p:spPr>
            <a:xfrm>
              <a:off x="4891909" y="3861048"/>
              <a:ext cx="2295580" cy="2295580"/>
            </a:xfrm>
            <a:prstGeom prst="ellipse">
              <a:avLst/>
            </a:prstGeom>
            <a:solidFill>
              <a:srgbClr val="5AB88F"/>
            </a:solidFill>
          </p:spPr>
          <p:txBody>
            <a:bodyPr tIns="180000"/>
            <a:lstStyle/>
            <a:p>
              <a:pPr defTabSz="914377"/>
              <a:r>
                <a:rPr lang="de-DE" sz="1600" dirty="0">
                  <a:solidFill>
                    <a:schemeClr val="tx1"/>
                  </a:solidFill>
                </a:rPr>
                <a:t>    </a:t>
              </a: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6B08109C-9E25-91EB-35DD-EAA6087D5B7B}"/>
                </a:ext>
              </a:extLst>
            </p:cNvPr>
            <p:cNvSpPr txBox="1"/>
            <p:nvPr/>
          </p:nvSpPr>
          <p:spPr>
            <a:xfrm>
              <a:off x="5241643" y="5694384"/>
              <a:ext cx="166522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400" dirty="0">
                  <a:solidFill>
                    <a:schemeClr val="bg1"/>
                  </a:solidFill>
                  <a:latin typeface="+mj-lt"/>
                </a:rPr>
                <a:t>Integrator</a:t>
              </a:r>
              <a:endParaRPr lang="de-CH" sz="16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B2F963FE-F981-9D3F-4513-074B1C50EFBB}"/>
                </a:ext>
              </a:extLst>
            </p:cNvPr>
            <p:cNvSpPr/>
            <p:nvPr/>
          </p:nvSpPr>
          <p:spPr>
            <a:xfrm>
              <a:off x="5420234" y="4067043"/>
              <a:ext cx="126989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CH" sz="1200" b="1" dirty="0">
                  <a:solidFill>
                    <a:schemeClr val="bg1"/>
                  </a:solidFill>
                </a:rPr>
                <a:t>KONZEPTION</a:t>
              </a:r>
              <a:endParaRPr lang="de-CH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0A7FE23E-11B3-AF2B-F95F-3743D05C7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0078" y="4338941"/>
              <a:ext cx="1320800" cy="1333500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68424F2E-E1FF-F29F-1441-E0551FFB9FED}"/>
              </a:ext>
            </a:extLst>
          </p:cNvPr>
          <p:cNvGrpSpPr/>
          <p:nvPr/>
        </p:nvGrpSpPr>
        <p:grpSpPr>
          <a:xfrm>
            <a:off x="8105287" y="3962638"/>
            <a:ext cx="3594992" cy="2193990"/>
            <a:chOff x="8105287" y="3962638"/>
            <a:chExt cx="3594992" cy="2193990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53ED03C-A2D1-EBC6-3538-C4CF9268BD38}"/>
                </a:ext>
              </a:extLst>
            </p:cNvPr>
            <p:cNvSpPr/>
            <p:nvPr/>
          </p:nvSpPr>
          <p:spPr>
            <a:xfrm>
              <a:off x="8105287" y="3962638"/>
              <a:ext cx="3594992" cy="2193990"/>
            </a:xfrm>
            <a:prstGeom prst="rect">
              <a:avLst/>
            </a:prstGeom>
            <a:solidFill>
              <a:srgbClr val="5AB8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9958339-E216-3653-CDB3-AC81D253C048}"/>
                </a:ext>
              </a:extLst>
            </p:cNvPr>
            <p:cNvSpPr/>
            <p:nvPr/>
          </p:nvSpPr>
          <p:spPr>
            <a:xfrm>
              <a:off x="8235511" y="4087561"/>
              <a:ext cx="132760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sz="1200" b="1" dirty="0">
                  <a:solidFill>
                    <a:schemeClr val="bg1">
                      <a:lumMod val="95000"/>
                    </a:schemeClr>
                  </a:solidFill>
                </a:rPr>
                <a:t>ANWENDUNG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1158ED0-94AE-7B81-5ED7-C1C2E8187237}"/>
                </a:ext>
              </a:extLst>
            </p:cNvPr>
            <p:cNvSpPr txBox="1"/>
            <p:nvPr/>
          </p:nvSpPr>
          <p:spPr>
            <a:xfrm>
              <a:off x="8413655" y="5694384"/>
              <a:ext cx="104585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4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Building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93B0377D-20AD-4B3E-3CA0-03A76B128859}"/>
                </a:ext>
              </a:extLst>
            </p:cNvPr>
            <p:cNvSpPr txBox="1"/>
            <p:nvPr/>
          </p:nvSpPr>
          <p:spPr>
            <a:xfrm>
              <a:off x="10032836" y="5694384"/>
              <a:ext cx="104585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4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Campus</a:t>
              </a: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484F951A-3C3C-E3D0-2E8D-66C3A375D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0012" y="4478466"/>
              <a:ext cx="1079500" cy="1079500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45A5E09C-26D7-F052-1E5B-FE315EB71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9578" y="4478466"/>
              <a:ext cx="1079500" cy="1079500"/>
            </a:xfrm>
            <a:prstGeom prst="rect">
              <a:avLst/>
            </a:prstGeom>
          </p:spPr>
        </p:pic>
      </p:grpSp>
      <p:cxnSp>
        <p:nvCxnSpPr>
          <p:cNvPr id="15" name="Gerader Verbinder 8">
            <a:extLst>
              <a:ext uri="{FF2B5EF4-FFF2-40B4-BE49-F238E27FC236}">
                <a16:creationId xmlns:a16="http://schemas.microsoft.com/office/drawing/2014/main" id="{E4AEF226-29ED-0E78-426F-FCA8FDFF4ED3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>
            <a:extLst>
              <a:ext uri="{FF2B5EF4-FFF2-40B4-BE49-F238E27FC236}">
                <a16:creationId xmlns:a16="http://schemas.microsoft.com/office/drawing/2014/main" id="{876224F4-3693-95B9-2E98-565A4F9A86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869731" y="6290010"/>
            <a:ext cx="843032" cy="47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33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BFB8E4D4-0E1D-28FA-321A-3799DF319CF3}"/>
              </a:ext>
            </a:extLst>
          </p:cNvPr>
          <p:cNvSpPr>
            <a:spLocks noChangeAspect="1"/>
          </p:cNvSpPr>
          <p:nvPr/>
        </p:nvSpPr>
        <p:spPr>
          <a:xfrm>
            <a:off x="2633594" y="1378772"/>
            <a:ext cx="2060545" cy="206054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2A5BC05-34AE-6043-8D1C-61714E48F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48681"/>
            <a:ext cx="11233150" cy="464186"/>
          </a:xfrm>
        </p:spPr>
        <p:txBody>
          <a:bodyPr/>
          <a:lstStyle/>
          <a:p>
            <a:r>
              <a:rPr lang="de-DE" dirty="0" err="1"/>
              <a:t>Smartgridready</a:t>
            </a:r>
            <a:r>
              <a:rPr lang="de-DE" dirty="0"/>
              <a:t> – Nutzen für alle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AEEDF40-903C-3740-A4B4-E2A7F85804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7050" y="1361696"/>
            <a:ext cx="1823885" cy="1812490"/>
          </a:xfrm>
          <a:prstGeom prst="ellipse">
            <a:avLst/>
          </a:prstGeom>
          <a:ln w="19050">
            <a:noFill/>
          </a:ln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68489FDD-1B99-3E7F-02BE-3C62BF421415}"/>
              </a:ext>
            </a:extLst>
          </p:cNvPr>
          <p:cNvSpPr>
            <a:spLocks noChangeAspect="1"/>
          </p:cNvSpPr>
          <p:nvPr/>
        </p:nvSpPr>
        <p:spPr>
          <a:xfrm>
            <a:off x="1352940" y="2224141"/>
            <a:ext cx="1547904" cy="15479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D276AF4-AB32-D4AD-2CD3-64331A75B909}"/>
              </a:ext>
            </a:extLst>
          </p:cNvPr>
          <p:cNvSpPr>
            <a:spLocks noChangeAspect="1"/>
          </p:cNvSpPr>
          <p:nvPr/>
        </p:nvSpPr>
        <p:spPr>
          <a:xfrm>
            <a:off x="2039053" y="3498527"/>
            <a:ext cx="1937784" cy="19377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01A36C7-2243-A143-8969-E2D790C13F7E}"/>
              </a:ext>
            </a:extLst>
          </p:cNvPr>
          <p:cNvSpPr txBox="1"/>
          <p:nvPr/>
        </p:nvSpPr>
        <p:spPr>
          <a:xfrm>
            <a:off x="6744932" y="5638729"/>
            <a:ext cx="273630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/>
              <a:t>Endkundinnen</a:t>
            </a:r>
            <a:br>
              <a:rPr lang="de-DE" sz="1400" dirty="0"/>
            </a:br>
            <a:r>
              <a:rPr lang="de-DE" sz="1400" dirty="0"/>
              <a:t>und -kunden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9D0933F-FB67-4C4D-BA64-519EBF70F7EC}"/>
              </a:ext>
            </a:extLst>
          </p:cNvPr>
          <p:cNvSpPr txBox="1"/>
          <p:nvPr/>
        </p:nvSpPr>
        <p:spPr>
          <a:xfrm>
            <a:off x="6820608" y="1410638"/>
            <a:ext cx="285368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/>
              <a:t>Immobilienentwickler, Investoren und Eigentümer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642DEDB-0798-D14C-A5AC-076B7B88F098}"/>
              </a:ext>
            </a:extLst>
          </p:cNvPr>
          <p:cNvSpPr txBox="1"/>
          <p:nvPr/>
        </p:nvSpPr>
        <p:spPr>
          <a:xfrm>
            <a:off x="479424" y="4333000"/>
            <a:ext cx="127175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1400" dirty="0"/>
              <a:t>Verteilnetz-</a:t>
            </a:r>
            <a:br>
              <a:rPr lang="de-DE" sz="1400" dirty="0"/>
            </a:br>
            <a:r>
              <a:rPr lang="de-DE" sz="1400" dirty="0" err="1"/>
              <a:t>betreiber</a:t>
            </a:r>
            <a:endParaRPr lang="de-DE" sz="1400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DCFA1A5-C7F0-9F4C-BF81-AFED4190BE61}"/>
              </a:ext>
            </a:extLst>
          </p:cNvPr>
          <p:cNvSpPr txBox="1"/>
          <p:nvPr/>
        </p:nvSpPr>
        <p:spPr>
          <a:xfrm>
            <a:off x="669092" y="1707274"/>
            <a:ext cx="200323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1400" dirty="0"/>
              <a:t>Energieversorger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5E147EC-8F83-9A40-8149-5F41552428E5}"/>
              </a:ext>
            </a:extLst>
          </p:cNvPr>
          <p:cNvSpPr txBox="1"/>
          <p:nvPr/>
        </p:nvSpPr>
        <p:spPr>
          <a:xfrm>
            <a:off x="103602" y="3473104"/>
            <a:ext cx="138170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1400" dirty="0" err="1"/>
              <a:t>Aggregatoren</a:t>
            </a:r>
            <a:endParaRPr lang="de-DE" sz="14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C261609-307A-F845-B10A-4DEEC32FAE44}"/>
              </a:ext>
            </a:extLst>
          </p:cNvPr>
          <p:cNvSpPr txBox="1"/>
          <p:nvPr/>
        </p:nvSpPr>
        <p:spPr>
          <a:xfrm>
            <a:off x="9081947" y="2576340"/>
            <a:ext cx="249221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/>
              <a:t>Hersteller &amp; Anbieter</a:t>
            </a:r>
            <a:br>
              <a:rPr lang="de-DE" sz="1400" dirty="0"/>
            </a:br>
            <a:r>
              <a:rPr lang="de-DE" sz="1400" dirty="0"/>
              <a:t>von Produkten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74C440C-8C23-3040-1C16-5926926501D9}"/>
              </a:ext>
            </a:extLst>
          </p:cNvPr>
          <p:cNvGrpSpPr/>
          <p:nvPr/>
        </p:nvGrpSpPr>
        <p:grpSpPr>
          <a:xfrm>
            <a:off x="3719528" y="2917135"/>
            <a:ext cx="1841074" cy="1841074"/>
            <a:chOff x="5566420" y="2417890"/>
            <a:chExt cx="1841074" cy="1841074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6B11E00-9883-5E32-1203-4C664B872C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66420" y="2417890"/>
              <a:ext cx="1841074" cy="184107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B9D53256-8674-3FAB-1FCF-869F19F64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8687" y="2915120"/>
              <a:ext cx="1460061" cy="815158"/>
            </a:xfrm>
            <a:prstGeom prst="rect">
              <a:avLst/>
            </a:prstGeom>
          </p:spPr>
        </p:pic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50A039E-754F-FFA0-EEF3-867BB475B4A5}"/>
              </a:ext>
            </a:extLst>
          </p:cNvPr>
          <p:cNvGrpSpPr/>
          <p:nvPr/>
        </p:nvGrpSpPr>
        <p:grpSpPr>
          <a:xfrm>
            <a:off x="4401736" y="4164370"/>
            <a:ext cx="2194081" cy="2194081"/>
            <a:chOff x="6043766" y="3766578"/>
            <a:chExt cx="2194081" cy="219408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93F817E-E79F-698E-DCFB-50E23A9F0E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43766" y="3766578"/>
              <a:ext cx="2194081" cy="2194081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5EC07C4A-B52A-0841-9D01-032A1BC7D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64311" y="3994817"/>
              <a:ext cx="1942084" cy="1965842"/>
            </a:xfrm>
            <a:prstGeom prst="ellipse">
              <a:avLst/>
            </a:prstGeom>
            <a:ln w="19050">
              <a:noFill/>
            </a:ln>
          </p:spPr>
        </p:pic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70B91E83-94C2-961D-740A-50250301481C}"/>
              </a:ext>
            </a:extLst>
          </p:cNvPr>
          <p:cNvSpPr>
            <a:spLocks noChangeAspect="1"/>
          </p:cNvSpPr>
          <p:nvPr/>
        </p:nvSpPr>
        <p:spPr>
          <a:xfrm>
            <a:off x="6375711" y="3937510"/>
            <a:ext cx="1547904" cy="154790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290B1CB8-56D6-62A7-16AD-07CAFE6718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2860" y="4099240"/>
            <a:ext cx="1381709" cy="1373073"/>
          </a:xfrm>
          <a:prstGeom prst="ellipse">
            <a:avLst/>
          </a:prstGeom>
          <a:ln w="19050">
            <a:noFill/>
          </a:ln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366CFAEB-C185-639C-2624-868FDBF10614}"/>
              </a:ext>
            </a:extLst>
          </p:cNvPr>
          <p:cNvSpPr>
            <a:spLocks noChangeAspect="1"/>
          </p:cNvSpPr>
          <p:nvPr/>
        </p:nvSpPr>
        <p:spPr>
          <a:xfrm>
            <a:off x="4750384" y="1268760"/>
            <a:ext cx="2194081" cy="21940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66EF517-EA02-B936-D53B-8E8132A2918D}"/>
              </a:ext>
            </a:extLst>
          </p:cNvPr>
          <p:cNvSpPr>
            <a:spLocks noChangeAspect="1"/>
          </p:cNvSpPr>
          <p:nvPr/>
        </p:nvSpPr>
        <p:spPr>
          <a:xfrm>
            <a:off x="6714886" y="1885904"/>
            <a:ext cx="2194081" cy="21940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DAD83E9-4874-93A6-9B8E-AF4C2D027EA2}"/>
              </a:ext>
            </a:extLst>
          </p:cNvPr>
          <p:cNvSpPr>
            <a:spLocks noChangeAspect="1"/>
          </p:cNvSpPr>
          <p:nvPr/>
        </p:nvSpPr>
        <p:spPr>
          <a:xfrm>
            <a:off x="7852851" y="3580348"/>
            <a:ext cx="2194081" cy="2194081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E6E3F807-8B16-1671-3E8E-81D57AC3ADAF}"/>
              </a:ext>
            </a:extLst>
          </p:cNvPr>
          <p:cNvSpPr txBox="1"/>
          <p:nvPr/>
        </p:nvSpPr>
        <p:spPr>
          <a:xfrm>
            <a:off x="1663156" y="5673060"/>
            <a:ext cx="273630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DE" sz="1400" dirty="0"/>
              <a:t>Planerinnen und Planer</a:t>
            </a: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E8911156-3EAE-70D4-2790-7382E3BE22AF}"/>
              </a:ext>
            </a:extLst>
          </p:cNvPr>
          <p:cNvSpPr txBox="1"/>
          <p:nvPr/>
        </p:nvSpPr>
        <p:spPr>
          <a:xfrm>
            <a:off x="9645691" y="5638729"/>
            <a:ext cx="249221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dirty="0"/>
              <a:t>Systemintegratoren</a:t>
            </a:r>
          </a:p>
        </p:txBody>
      </p:sp>
      <p:cxnSp>
        <p:nvCxnSpPr>
          <p:cNvPr id="14" name="Gerader Verbinder 8">
            <a:extLst>
              <a:ext uri="{FF2B5EF4-FFF2-40B4-BE49-F238E27FC236}">
                <a16:creationId xmlns:a16="http://schemas.microsoft.com/office/drawing/2014/main" id="{75FF37A8-88EF-2A38-19C9-1FA799BDC40F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>
            <a:extLst>
              <a:ext uri="{FF2B5EF4-FFF2-40B4-BE49-F238E27FC236}">
                <a16:creationId xmlns:a16="http://schemas.microsoft.com/office/drawing/2014/main" id="{C2FF8D8F-D6BE-E94A-3649-10548413C6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5616" y="1885904"/>
            <a:ext cx="1971164" cy="1956380"/>
          </a:xfrm>
          <a:prstGeom prst="ellipse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612766ED-40D7-2C89-ECF1-58B8AF7BC2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5769" y="3699198"/>
            <a:ext cx="1971163" cy="1956380"/>
          </a:xfrm>
          <a:prstGeom prst="ellipse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33AF4B4A-A171-AC3B-B107-F9DC0FFF47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9632" y="1314693"/>
            <a:ext cx="2001792" cy="1986778"/>
          </a:xfrm>
          <a:prstGeom prst="ellipse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268E6E5B-889D-499A-2EBB-A679DCF1B9D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"/>
          <a:stretch/>
        </p:blipFill>
        <p:spPr>
          <a:xfrm>
            <a:off x="1436038" y="2224141"/>
            <a:ext cx="1381709" cy="1371346"/>
          </a:xfrm>
          <a:prstGeom prst="ellipse">
            <a:avLst/>
          </a:prstGeom>
        </p:spPr>
      </p:pic>
      <p:pic>
        <p:nvPicPr>
          <p:cNvPr id="52" name="Grafik 51">
            <a:extLst>
              <a:ext uri="{FF2B5EF4-FFF2-40B4-BE49-F238E27FC236}">
                <a16:creationId xmlns:a16="http://schemas.microsoft.com/office/drawing/2014/main" id="{C1E4CADE-FC77-51C2-B4C2-141B56532F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053" y="3728794"/>
            <a:ext cx="1720420" cy="170751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85912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8">
            <a:extLst>
              <a:ext uri="{FF2B5EF4-FFF2-40B4-BE49-F238E27FC236}">
                <a16:creationId xmlns:a16="http://schemas.microsoft.com/office/drawing/2014/main" id="{F6F737AC-B75D-8F56-6CE0-5847952D95DD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5">
            <a:extLst>
              <a:ext uri="{FF2B5EF4-FFF2-40B4-BE49-F238E27FC236}">
                <a16:creationId xmlns:a16="http://schemas.microsoft.com/office/drawing/2014/main" id="{AD909465-1454-2E46-91DA-6630E1F93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48681"/>
            <a:ext cx="7272759" cy="1008111"/>
          </a:xfrm>
        </p:spPr>
        <p:txBody>
          <a:bodyPr/>
          <a:lstStyle/>
          <a:p>
            <a:r>
              <a:rPr lang="de-DE" dirty="0"/>
              <a:t>NUTZEN für </a:t>
            </a:r>
            <a:r>
              <a:rPr lang="de-CH" dirty="0"/>
              <a:t>Hersteller &amp; Anbieter</a:t>
            </a:r>
            <a:br>
              <a:rPr lang="de-CH" dirty="0"/>
            </a:br>
            <a:r>
              <a:rPr lang="de-CH" dirty="0"/>
              <a:t>von Produkten</a:t>
            </a:r>
            <a:endParaRPr lang="de-D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7F42ED3-9700-344F-B329-F2359D2B7AF4}"/>
              </a:ext>
            </a:extLst>
          </p:cNvPr>
          <p:cNvSpPr/>
          <p:nvPr/>
        </p:nvSpPr>
        <p:spPr>
          <a:xfrm>
            <a:off x="7824192" y="-747464"/>
            <a:ext cx="5940659" cy="540059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F0EFD47-E840-864E-84C9-D57B600883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2184" y="-604800"/>
            <a:ext cx="5080000" cy="5041900"/>
          </a:xfrm>
          <a:prstGeom prst="ellipse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13405FA-1BA7-EFD8-54CF-5A4CE1205744}"/>
              </a:ext>
            </a:extLst>
          </p:cNvPr>
          <p:cNvSpPr txBox="1"/>
          <p:nvPr/>
        </p:nvSpPr>
        <p:spPr>
          <a:xfrm>
            <a:off x="479423" y="1742132"/>
            <a:ext cx="10729145" cy="42071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indent="0" defTabSz="914377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174621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2pPr>
            <a:lvl3pPr marL="360354" indent="-185734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3pPr>
            <a:lvl4pPr marL="534975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4pPr>
            <a:lvl5pPr marL="719121" indent="-184146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fontAlgn="base"/>
            <a:r>
              <a:rPr lang="de-CH" sz="1400" dirty="0">
                <a:solidFill>
                  <a:schemeClr val="tx1"/>
                </a:solidFill>
              </a:rPr>
              <a:t>Sie wollen marktgerechte und zukunftsfähige Komponenten </a:t>
            </a:r>
            <a:br>
              <a:rPr lang="de-CH" sz="1400" dirty="0">
                <a:solidFill>
                  <a:schemeClr val="tx1"/>
                </a:solidFill>
              </a:rPr>
            </a:br>
            <a:r>
              <a:rPr lang="de-CH" sz="1400" dirty="0">
                <a:solidFill>
                  <a:schemeClr val="tx1"/>
                </a:solidFill>
              </a:rPr>
              <a:t>anbieten und so neue Märkte, Zielgruppen und Vertriebskanäle </a:t>
            </a:r>
            <a:br>
              <a:rPr lang="de-CH" sz="1400" dirty="0">
                <a:solidFill>
                  <a:schemeClr val="tx1"/>
                </a:solidFill>
              </a:rPr>
            </a:br>
            <a:r>
              <a:rPr lang="de-CH" sz="1400" dirty="0">
                <a:solidFill>
                  <a:schemeClr val="tx1"/>
                </a:solidFill>
              </a:rPr>
              <a:t>erschliessen.</a:t>
            </a:r>
          </a:p>
          <a:p>
            <a:pPr fontAlgn="base"/>
            <a:r>
              <a:rPr lang="de-CH" sz="1400" dirty="0">
                <a:solidFill>
                  <a:schemeClr val="tx1"/>
                </a:solidFill>
              </a:rPr>
              <a:t> </a:t>
            </a:r>
            <a:r>
              <a:rPr lang="en-US" sz="1400" dirty="0">
                <a:solidFill>
                  <a:schemeClr val="tx1"/>
                </a:solidFill>
              </a:rPr>
              <a:t>​</a:t>
            </a:r>
          </a:p>
          <a:p>
            <a:pPr fontAlgn="base"/>
            <a:r>
              <a:rPr lang="en-US" sz="1400" b="1" dirty="0">
                <a:solidFill>
                  <a:schemeClr val="tx1"/>
                </a:solidFill>
              </a:rPr>
              <a:t>Mit SmartGridready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stellen Sie – mit geringem Aufwand – einen standardisierten Schnitt-</a:t>
            </a:r>
            <a:br>
              <a:rPr lang="de-DE" sz="1400" dirty="0"/>
            </a:br>
            <a:r>
              <a:rPr lang="de-DE" sz="1400" dirty="0"/>
              <a:t>stellenbeschrieb für Energie- und Lastmanagement-Funktionen zur </a:t>
            </a:r>
            <a:br>
              <a:rPr lang="de-DE" sz="1400" dirty="0"/>
            </a:br>
            <a:r>
              <a:rPr lang="de-DE" sz="1400" dirty="0"/>
              <a:t>Verfügung;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ermöglichen Sie die einfache Vernetzung mit anderen SmartGridready-</a:t>
            </a:r>
            <a:br>
              <a:rPr lang="de-DE" sz="1400" dirty="0"/>
            </a:br>
            <a:r>
              <a:rPr lang="de-DE" sz="1400" dirty="0"/>
              <a:t>Komponenten im System;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bringen Sie Ihre aktuellen und bereits verbauten Produkte in das Smart </a:t>
            </a:r>
            <a:r>
              <a:rPr lang="de-DE" sz="1400" dirty="0" err="1"/>
              <a:t>Grid</a:t>
            </a:r>
            <a:r>
              <a:rPr lang="de-DE" sz="1400" dirty="0"/>
              <a:t>;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können Sie mit dem Smart </a:t>
            </a:r>
            <a:r>
              <a:rPr lang="de-DE" sz="1400" dirty="0" err="1"/>
              <a:t>Grid</a:t>
            </a:r>
            <a:r>
              <a:rPr lang="de-DE" sz="1400" dirty="0"/>
              <a:t> mitwachsen und die Energie- und Lastmanagement-Funktionen laufend ausbauen;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erhalten Sie Zugang zur SmartGridready-Produktvermittlungsplattform.</a:t>
            </a:r>
          </a:p>
          <a:p>
            <a:pPr marL="356870" lvl="1" indent="-356870" fontAlgn="base">
              <a:lnSpc>
                <a:spcPts val="2400"/>
              </a:lnSpc>
            </a:pPr>
            <a:endParaRPr lang="de-DE" sz="1400" dirty="0"/>
          </a:p>
          <a:p>
            <a:pPr marL="356870" lvl="1" indent="-356870" fontAlgn="base">
              <a:lnSpc>
                <a:spcPts val="2400"/>
              </a:lnSpc>
            </a:pPr>
            <a:endParaRPr lang="de-DE" sz="1400" dirty="0"/>
          </a:p>
        </p:txBody>
      </p:sp>
      <p:cxnSp>
        <p:nvCxnSpPr>
          <p:cNvPr id="22" name="Gerader Verbinder 8">
            <a:extLst>
              <a:ext uri="{FF2B5EF4-FFF2-40B4-BE49-F238E27FC236}">
                <a16:creationId xmlns:a16="http://schemas.microsoft.com/office/drawing/2014/main" id="{C9781A66-74C0-49DC-081B-95A871FF4F61}"/>
              </a:ext>
            </a:extLst>
          </p:cNvPr>
          <p:cNvCxnSpPr/>
          <p:nvPr/>
        </p:nvCxnSpPr>
        <p:spPr>
          <a:xfrm>
            <a:off x="479423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541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r Verbinder 8">
            <a:extLst>
              <a:ext uri="{FF2B5EF4-FFF2-40B4-BE49-F238E27FC236}">
                <a16:creationId xmlns:a16="http://schemas.microsoft.com/office/drawing/2014/main" id="{529B7552-7888-C5EC-A9BE-27AE7582C40C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5">
            <a:extLst>
              <a:ext uri="{FF2B5EF4-FFF2-40B4-BE49-F238E27FC236}">
                <a16:creationId xmlns:a16="http://schemas.microsoft.com/office/drawing/2014/main" id="{AD909465-1454-2E46-91DA-6630E1F93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48681"/>
            <a:ext cx="7128743" cy="1008111"/>
          </a:xfrm>
        </p:spPr>
        <p:txBody>
          <a:bodyPr/>
          <a:lstStyle/>
          <a:p>
            <a:r>
              <a:rPr lang="de-DE" dirty="0"/>
              <a:t>Nutzen für Planerinnen </a:t>
            </a:r>
            <a:br>
              <a:rPr lang="de-DE" dirty="0"/>
            </a:br>
            <a:r>
              <a:rPr lang="de-DE" dirty="0"/>
              <a:t>und Planer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7F42ED3-9700-344F-B329-F2359D2B7AF4}"/>
              </a:ext>
            </a:extLst>
          </p:cNvPr>
          <p:cNvSpPr/>
          <p:nvPr/>
        </p:nvSpPr>
        <p:spPr>
          <a:xfrm>
            <a:off x="7824192" y="-747464"/>
            <a:ext cx="5940659" cy="540059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13405FA-1BA7-EFD8-54CF-5A4CE1205744}"/>
              </a:ext>
            </a:extLst>
          </p:cNvPr>
          <p:cNvSpPr txBox="1"/>
          <p:nvPr/>
        </p:nvSpPr>
        <p:spPr>
          <a:xfrm>
            <a:off x="479423" y="1742132"/>
            <a:ext cx="10729145" cy="43511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914377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174621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2pPr>
            <a:lvl3pPr marL="360354" indent="-185734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3pPr>
            <a:lvl4pPr marL="534975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4pPr>
            <a:lvl5pPr marL="719121" indent="-184146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fontAlgn="base"/>
            <a:r>
              <a:rPr lang="de-CH" sz="1400" dirty="0">
                <a:solidFill>
                  <a:schemeClr val="tx1"/>
                </a:solidFill>
              </a:rPr>
              <a:t>Sie wollen die Haustechnik und Steuerung so planen, dass Energie- </a:t>
            </a:r>
            <a:br>
              <a:rPr lang="de-CH" sz="1400" dirty="0">
                <a:solidFill>
                  <a:schemeClr val="tx1"/>
                </a:solidFill>
              </a:rPr>
            </a:br>
            <a:r>
              <a:rPr lang="de-CH" sz="1400" dirty="0">
                <a:solidFill>
                  <a:schemeClr val="tx1"/>
                </a:solidFill>
              </a:rPr>
              <a:t>und Lastmanagement und Eigenverbrauchsoptimierung möglich </a:t>
            </a:r>
            <a:br>
              <a:rPr lang="de-CH" sz="1400" dirty="0">
                <a:solidFill>
                  <a:schemeClr val="tx1"/>
                </a:solidFill>
              </a:rPr>
            </a:br>
            <a:r>
              <a:rPr lang="de-CH" sz="1400" dirty="0">
                <a:solidFill>
                  <a:schemeClr val="tx1"/>
                </a:solidFill>
              </a:rPr>
              <a:t>sind. Sie wollen Sicherheit, dass die eingesetzten Komponenten </a:t>
            </a:r>
            <a:br>
              <a:rPr lang="de-CH" sz="1400" dirty="0">
                <a:solidFill>
                  <a:schemeClr val="tx1"/>
                </a:solidFill>
              </a:rPr>
            </a:br>
            <a:r>
              <a:rPr lang="de-CH" sz="1400" dirty="0">
                <a:solidFill>
                  <a:schemeClr val="tx1"/>
                </a:solidFill>
              </a:rPr>
              <a:t>kompatibel sind und miteinander kommunizieren können. </a:t>
            </a:r>
          </a:p>
          <a:p>
            <a:pPr fontAlgn="base"/>
            <a:r>
              <a:rPr lang="de-CH" sz="1400" dirty="0">
                <a:solidFill>
                  <a:schemeClr val="tx1"/>
                </a:solidFill>
              </a:rPr>
              <a:t> </a:t>
            </a:r>
            <a:r>
              <a:rPr lang="en-US" sz="1400" dirty="0">
                <a:solidFill>
                  <a:schemeClr val="tx1"/>
                </a:solidFill>
              </a:rPr>
              <a:t>​</a:t>
            </a:r>
          </a:p>
          <a:p>
            <a:pPr fontAlgn="base"/>
            <a:r>
              <a:rPr lang="en-US" sz="1400" b="1" dirty="0" err="1">
                <a:solidFill>
                  <a:schemeClr val="tx1"/>
                </a:solidFill>
              </a:rPr>
              <a:t>Mit</a:t>
            </a:r>
            <a:r>
              <a:rPr lang="en-US" sz="1400" b="1" dirty="0">
                <a:solidFill>
                  <a:schemeClr val="tx1"/>
                </a:solidFill>
              </a:rPr>
              <a:t> SmartGridready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haben Sie einen schnellen Überblick über die Interoperabilität der </a:t>
            </a:r>
            <a:br>
              <a:rPr lang="de-DE" sz="1400" dirty="0"/>
            </a:br>
            <a:r>
              <a:rPr lang="de-DE" sz="1400" dirty="0"/>
              <a:t>Komponenten (Wärmepumpen, PV-Anlagen, Ladestationen, Boiler, </a:t>
            </a:r>
            <a:br>
              <a:rPr lang="de-DE" sz="1400" dirty="0"/>
            </a:br>
            <a:r>
              <a:rPr lang="de-DE" sz="1400" dirty="0"/>
              <a:t>Batterien etc.);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sind Sie sicher, dass die Kommunikation für die intelligente Steuerung des </a:t>
            </a:r>
            <a:br>
              <a:rPr lang="de-DE" sz="1400" dirty="0"/>
            </a:br>
            <a:r>
              <a:rPr lang="de-DE" sz="1400" dirty="0"/>
              <a:t>Verbrauchs und der Produktion gewährleistet ist;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wissen Sie, dass Integration und Installation einfach sind;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setzen Sie Produkte ein, welche zukunftsfähig, erweiterbar und einfach austauschbar sind;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sparen Sie Zeit und Aufwand bei der Ausschreibung.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82432BA-1DA7-95C8-1810-E5C17F260A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2184" y="-603448"/>
            <a:ext cx="5080000" cy="5041900"/>
          </a:xfrm>
          <a:prstGeom prst="ellipse">
            <a:avLst/>
          </a:prstGeom>
        </p:spPr>
      </p:pic>
      <p:cxnSp>
        <p:nvCxnSpPr>
          <p:cNvPr id="11" name="Gerader Verbinder 8">
            <a:extLst>
              <a:ext uri="{FF2B5EF4-FFF2-40B4-BE49-F238E27FC236}">
                <a16:creationId xmlns:a16="http://schemas.microsoft.com/office/drawing/2014/main" id="{C2DC9FB3-4FA5-E90A-3B02-24EFE9CC9406}"/>
              </a:ext>
            </a:extLst>
          </p:cNvPr>
          <p:cNvCxnSpPr/>
          <p:nvPr/>
        </p:nvCxnSpPr>
        <p:spPr>
          <a:xfrm>
            <a:off x="479423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8602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D909465-1454-2E46-91DA-6630E1F93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48681"/>
            <a:ext cx="7128743" cy="1008111"/>
          </a:xfrm>
        </p:spPr>
        <p:txBody>
          <a:bodyPr/>
          <a:lstStyle/>
          <a:p>
            <a:r>
              <a:rPr lang="de-DE" dirty="0"/>
              <a:t>Nutzen für SYSTEMINTEGRATOREN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7F42ED3-9700-344F-B329-F2359D2B7AF4}"/>
              </a:ext>
            </a:extLst>
          </p:cNvPr>
          <p:cNvSpPr/>
          <p:nvPr/>
        </p:nvSpPr>
        <p:spPr>
          <a:xfrm>
            <a:off x="7824192" y="-958168"/>
            <a:ext cx="5940659" cy="540059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13405FA-1BA7-EFD8-54CF-5A4CE1205744}"/>
              </a:ext>
            </a:extLst>
          </p:cNvPr>
          <p:cNvSpPr txBox="1"/>
          <p:nvPr/>
        </p:nvSpPr>
        <p:spPr>
          <a:xfrm>
            <a:off x="479422" y="1742132"/>
            <a:ext cx="10729145" cy="45671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914377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174621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2pPr>
            <a:lvl3pPr marL="360354" indent="-185734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3pPr>
            <a:lvl4pPr marL="534975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4pPr>
            <a:lvl5pPr marL="719121" indent="-184146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fontAlgn="base"/>
            <a:r>
              <a:rPr lang="de-CH" sz="1400" spc="10" dirty="0">
                <a:solidFill>
                  <a:schemeClr val="tx1"/>
                </a:solidFill>
              </a:rPr>
              <a:t>Sie wollen verschiedene Geräte in ein funktionierendes Gesamt-</a:t>
            </a:r>
            <a:br>
              <a:rPr lang="de-CH" sz="1400" spc="10" dirty="0">
                <a:solidFill>
                  <a:schemeClr val="tx1"/>
                </a:solidFill>
              </a:rPr>
            </a:br>
            <a:r>
              <a:rPr lang="de-CH" sz="1400" spc="10" dirty="0" err="1">
                <a:solidFill>
                  <a:schemeClr val="tx1"/>
                </a:solidFill>
              </a:rPr>
              <a:t>system</a:t>
            </a:r>
            <a:r>
              <a:rPr lang="de-CH" sz="1400" spc="10" dirty="0">
                <a:solidFill>
                  <a:schemeClr val="tx1"/>
                </a:solidFill>
              </a:rPr>
              <a:t> integrieren. Um in Erfahrung zu bringen, welche Geräte </a:t>
            </a:r>
            <a:br>
              <a:rPr lang="de-CH" sz="1400" spc="10" dirty="0">
                <a:solidFill>
                  <a:schemeClr val="tx1"/>
                </a:solidFill>
              </a:rPr>
            </a:br>
            <a:r>
              <a:rPr lang="de-CH" sz="1400" spc="10" dirty="0">
                <a:solidFill>
                  <a:schemeClr val="tx1"/>
                </a:solidFill>
              </a:rPr>
              <a:t>welche energie- und netzdienlichen Funktionen unterstützen </a:t>
            </a:r>
            <a:br>
              <a:rPr lang="de-CH" sz="1400" spc="10" dirty="0">
                <a:solidFill>
                  <a:schemeClr val="tx1"/>
                </a:solidFill>
              </a:rPr>
            </a:br>
            <a:r>
              <a:rPr lang="de-CH" sz="1400" spc="10" dirty="0">
                <a:solidFill>
                  <a:schemeClr val="tx1"/>
                </a:solidFill>
              </a:rPr>
              <a:t>und welche Geräte kompatibel sind, müssen Sie heute einen hohen </a:t>
            </a:r>
            <a:br>
              <a:rPr lang="de-CH" sz="1400" spc="10" dirty="0">
                <a:solidFill>
                  <a:schemeClr val="tx1"/>
                </a:solidFill>
              </a:rPr>
            </a:br>
            <a:r>
              <a:rPr lang="de-CH" sz="1400" spc="10" dirty="0">
                <a:solidFill>
                  <a:schemeClr val="tx1"/>
                </a:solidFill>
              </a:rPr>
              <a:t>Aufwand betreiben</a:t>
            </a:r>
            <a:r>
              <a:rPr lang="de-CH" sz="1400" dirty="0">
                <a:solidFill>
                  <a:schemeClr val="tx1"/>
                </a:solidFill>
              </a:rPr>
              <a:t>. </a:t>
            </a:r>
            <a:r>
              <a:rPr lang="de-CH" sz="1400" spc="10" dirty="0">
                <a:solidFill>
                  <a:schemeClr val="tx1"/>
                </a:solidFill>
              </a:rPr>
              <a:t>Ziel ist ein optimales Energie- und Lastmanagement. </a:t>
            </a:r>
            <a:endParaRPr lang="de-CH" sz="1400" dirty="0">
              <a:solidFill>
                <a:schemeClr val="tx1"/>
              </a:solidFill>
            </a:endParaRPr>
          </a:p>
          <a:p>
            <a:pPr fontAlgn="base"/>
            <a:endParaRPr lang="en-US" sz="1400" dirty="0">
              <a:solidFill>
                <a:schemeClr val="tx1"/>
              </a:solidFill>
            </a:endParaRPr>
          </a:p>
          <a:p>
            <a:pPr fontAlgn="base"/>
            <a:r>
              <a:rPr lang="en-US" sz="1400" b="1" dirty="0" err="1">
                <a:solidFill>
                  <a:schemeClr val="tx1"/>
                </a:solidFill>
              </a:rPr>
              <a:t>Mit</a:t>
            </a:r>
            <a:r>
              <a:rPr lang="en-US" sz="1400" b="1" dirty="0">
                <a:solidFill>
                  <a:schemeClr val="tx1"/>
                </a:solidFill>
              </a:rPr>
              <a:t> SmartGridready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können die Energiemanagement-Funktionen sehr einfach und standardisiert </a:t>
            </a:r>
            <a:br>
              <a:rPr lang="de-DE" sz="1400" dirty="0"/>
            </a:br>
            <a:r>
              <a:rPr lang="de-DE" sz="1400" dirty="0"/>
              <a:t>angesprochen werden;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sparen Sie Zeit und gewinnen Sicherheit, dass die einzelnen Komponenten und Systeme gut miteinander kommunizieren;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sind die zur Verfügung stehenden Energiemanagement-Funktionen transparent und auf standardisierte Weise dokumentiert.</a:t>
            </a:r>
            <a:endParaRPr lang="de-CH" sz="1400" dirty="0">
              <a:solidFill>
                <a:schemeClr val="tx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82432BA-1DA7-95C8-1810-E5C17F260A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108"/>
          <a:stretch/>
        </p:blipFill>
        <p:spPr>
          <a:xfrm>
            <a:off x="7824192" y="-603448"/>
            <a:ext cx="5080000" cy="5041900"/>
          </a:xfrm>
          <a:prstGeom prst="ellipse">
            <a:avLst/>
          </a:prstGeom>
        </p:spPr>
      </p:pic>
      <p:cxnSp>
        <p:nvCxnSpPr>
          <p:cNvPr id="7" name="Gerader Verbinder 8">
            <a:extLst>
              <a:ext uri="{FF2B5EF4-FFF2-40B4-BE49-F238E27FC236}">
                <a16:creationId xmlns:a16="http://schemas.microsoft.com/office/drawing/2014/main" id="{AB59630C-D2FB-8FD2-AEA4-72862832AEB8}"/>
              </a:ext>
            </a:extLst>
          </p:cNvPr>
          <p:cNvCxnSpPr/>
          <p:nvPr/>
        </p:nvCxnSpPr>
        <p:spPr>
          <a:xfrm>
            <a:off x="479423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296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r Verbinder 8">
            <a:extLst>
              <a:ext uri="{FF2B5EF4-FFF2-40B4-BE49-F238E27FC236}">
                <a16:creationId xmlns:a16="http://schemas.microsoft.com/office/drawing/2014/main" id="{1544D44F-58E4-FFA9-385E-219C3B49A2F4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5">
            <a:extLst>
              <a:ext uri="{FF2B5EF4-FFF2-40B4-BE49-F238E27FC236}">
                <a16:creationId xmlns:a16="http://schemas.microsoft.com/office/drawing/2014/main" id="{AD909465-1454-2E46-91DA-6630E1F93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48681"/>
            <a:ext cx="7128743" cy="1008111"/>
          </a:xfrm>
        </p:spPr>
        <p:txBody>
          <a:bodyPr/>
          <a:lstStyle/>
          <a:p>
            <a:r>
              <a:rPr lang="de-DE" dirty="0"/>
              <a:t>NUTZEN FÜR Verteilnetzbetreiber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7F42ED3-9700-344F-B329-F2359D2B7AF4}"/>
              </a:ext>
            </a:extLst>
          </p:cNvPr>
          <p:cNvSpPr/>
          <p:nvPr/>
        </p:nvSpPr>
        <p:spPr>
          <a:xfrm>
            <a:off x="7824192" y="-747464"/>
            <a:ext cx="5940659" cy="540059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13405FA-1BA7-EFD8-54CF-5A4CE1205744}"/>
              </a:ext>
            </a:extLst>
          </p:cNvPr>
          <p:cNvSpPr txBox="1"/>
          <p:nvPr/>
        </p:nvSpPr>
        <p:spPr>
          <a:xfrm>
            <a:off x="479423" y="1742133"/>
            <a:ext cx="10729145" cy="38676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914377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174621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2pPr>
            <a:lvl3pPr marL="360354" indent="-185734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3pPr>
            <a:lvl4pPr marL="534975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4pPr>
            <a:lvl5pPr marL="719121" indent="-184146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fontAlgn="base"/>
            <a:r>
              <a:rPr lang="de-CH" sz="1400" spc="10" dirty="0">
                <a:solidFill>
                  <a:schemeClr val="tx1"/>
                </a:solidFill>
              </a:rPr>
              <a:t>Sie wollen die Kapazität des bestehenden Verteilnetzes mit </a:t>
            </a:r>
            <a:br>
              <a:rPr lang="de-CH" sz="1400" spc="10" dirty="0">
                <a:solidFill>
                  <a:schemeClr val="tx1"/>
                </a:solidFill>
              </a:rPr>
            </a:br>
            <a:r>
              <a:rPr lang="de-CH" sz="1400" spc="10" dirty="0">
                <a:solidFill>
                  <a:schemeClr val="tx1"/>
                </a:solidFill>
              </a:rPr>
              <a:t>Kommunikation smarter ausnutzen. </a:t>
            </a:r>
          </a:p>
          <a:p>
            <a:pPr fontAlgn="base"/>
            <a:endParaRPr lang="en-US" sz="1400" dirty="0">
              <a:solidFill>
                <a:schemeClr val="tx1"/>
              </a:solidFill>
            </a:endParaRPr>
          </a:p>
          <a:p>
            <a:pPr fontAlgn="base"/>
            <a:r>
              <a:rPr lang="en-US" sz="1400" b="1" dirty="0" err="1">
                <a:solidFill>
                  <a:schemeClr val="tx1"/>
                </a:solidFill>
              </a:rPr>
              <a:t>Mit</a:t>
            </a:r>
            <a:r>
              <a:rPr lang="en-US" sz="1400" b="1" dirty="0">
                <a:solidFill>
                  <a:schemeClr val="tx1"/>
                </a:solidFill>
              </a:rPr>
              <a:t> SmartGridready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können Sie dezentrale Flexibilitäten (PV, Wärmepumpen oder </a:t>
            </a:r>
            <a:br>
              <a:rPr lang="de-DE" sz="1400" dirty="0"/>
            </a:br>
            <a:r>
              <a:rPr lang="de-DE" sz="1400" dirty="0"/>
              <a:t>Ladestationen) nach definierten, herstellerunabhängigen </a:t>
            </a:r>
            <a:br>
              <a:rPr lang="de-DE" sz="1400" dirty="0"/>
            </a:br>
            <a:r>
              <a:rPr lang="de-DE" sz="1400" dirty="0"/>
              <a:t>Schnittstellen ansteuern (</a:t>
            </a:r>
            <a:r>
              <a:rPr lang="de-DE" sz="1400" dirty="0" err="1"/>
              <a:t>Netzdienlichkeit</a:t>
            </a:r>
            <a:r>
              <a:rPr lang="de-DE" sz="1400" dirty="0"/>
              <a:t>);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werden neue Netztarife für die Nutzung der kundenseitigen Flexibilität </a:t>
            </a:r>
            <a:br>
              <a:rPr lang="de-DE" sz="1400" dirty="0"/>
            </a:br>
            <a:r>
              <a:rPr lang="de-DE" sz="1400" dirty="0"/>
              <a:t>(steuerbare Lasten und Produktionen) möglich;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können lokale Netzausbauten vermieden oder verzögert und Leistungsspitzen </a:t>
            </a:r>
            <a:br>
              <a:rPr lang="de-DE" sz="1400" dirty="0"/>
            </a:br>
            <a:r>
              <a:rPr lang="de-DE" sz="1400" dirty="0"/>
              <a:t>gebrochen werden;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wird die Spannungshaltung im Verteilnetz unterstützt;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wird die Zielnetzplanung erleichtert.</a:t>
            </a:r>
          </a:p>
          <a:p>
            <a:pPr marL="357188" lvl="1" indent="-357188" fontAlgn="base">
              <a:lnSpc>
                <a:spcPts val="2400"/>
              </a:lnSpc>
            </a:pPr>
            <a:endParaRPr lang="de-DE" sz="1400" dirty="0"/>
          </a:p>
          <a:p>
            <a:pPr marL="357188" lvl="1" indent="-357188" fontAlgn="base">
              <a:lnSpc>
                <a:spcPts val="2400"/>
              </a:lnSpc>
            </a:pPr>
            <a:endParaRPr lang="de-DE" sz="1400" dirty="0"/>
          </a:p>
          <a:p>
            <a:pPr fontAlgn="base"/>
            <a:r>
              <a:rPr lang="de-CH" sz="1400" dirty="0">
                <a:solidFill>
                  <a:schemeClr val="tx1"/>
                </a:solidFill>
              </a:rPr>
              <a:t> 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2206CD6-0426-F013-EE71-658DD25BD5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2184" y="-603448"/>
            <a:ext cx="5080000" cy="5041900"/>
          </a:xfrm>
          <a:prstGeom prst="ellipse">
            <a:avLst/>
          </a:prstGeom>
        </p:spPr>
      </p:pic>
      <p:cxnSp>
        <p:nvCxnSpPr>
          <p:cNvPr id="11" name="Gerader Verbinder 8">
            <a:extLst>
              <a:ext uri="{FF2B5EF4-FFF2-40B4-BE49-F238E27FC236}">
                <a16:creationId xmlns:a16="http://schemas.microsoft.com/office/drawing/2014/main" id="{DA6892BC-2F54-1767-6C4A-1B2253050AEB}"/>
              </a:ext>
            </a:extLst>
          </p:cNvPr>
          <p:cNvCxnSpPr/>
          <p:nvPr/>
        </p:nvCxnSpPr>
        <p:spPr>
          <a:xfrm>
            <a:off x="479423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778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r Verbinder 8">
            <a:extLst>
              <a:ext uri="{FF2B5EF4-FFF2-40B4-BE49-F238E27FC236}">
                <a16:creationId xmlns:a16="http://schemas.microsoft.com/office/drawing/2014/main" id="{3B3F3136-16D7-6FC2-9ABC-12D3723B0A11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5">
            <a:extLst>
              <a:ext uri="{FF2B5EF4-FFF2-40B4-BE49-F238E27FC236}">
                <a16:creationId xmlns:a16="http://schemas.microsoft.com/office/drawing/2014/main" id="{AD909465-1454-2E46-91DA-6630E1F93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48681"/>
            <a:ext cx="7128743" cy="1008111"/>
          </a:xfrm>
        </p:spPr>
        <p:txBody>
          <a:bodyPr/>
          <a:lstStyle/>
          <a:p>
            <a:r>
              <a:rPr lang="de-DE" dirty="0"/>
              <a:t>NUTZEN FÜR Energieversorger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7F42ED3-9700-344F-B329-F2359D2B7AF4}"/>
              </a:ext>
            </a:extLst>
          </p:cNvPr>
          <p:cNvSpPr/>
          <p:nvPr/>
        </p:nvSpPr>
        <p:spPr>
          <a:xfrm>
            <a:off x="7824192" y="-747464"/>
            <a:ext cx="5940659" cy="540059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13405FA-1BA7-EFD8-54CF-5A4CE1205744}"/>
              </a:ext>
            </a:extLst>
          </p:cNvPr>
          <p:cNvSpPr txBox="1"/>
          <p:nvPr/>
        </p:nvSpPr>
        <p:spPr>
          <a:xfrm>
            <a:off x="479423" y="1742133"/>
            <a:ext cx="10729145" cy="38676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914377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174621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2pPr>
            <a:lvl3pPr marL="360354" indent="-185734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3pPr>
            <a:lvl4pPr marL="534975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4pPr>
            <a:lvl5pPr marL="719121" indent="-184146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fontAlgn="base"/>
            <a:r>
              <a:rPr lang="de-CH" sz="1400" spc="10" dirty="0">
                <a:solidFill>
                  <a:schemeClr val="tx1"/>
                </a:solidFill>
              </a:rPr>
              <a:t>Sie wollen die neue Energiewelt mit neuen Produkten </a:t>
            </a:r>
            <a:br>
              <a:rPr lang="de-CH" sz="1400" spc="10" dirty="0">
                <a:solidFill>
                  <a:schemeClr val="tx1"/>
                </a:solidFill>
              </a:rPr>
            </a:br>
            <a:r>
              <a:rPr lang="de-CH" sz="1400" spc="10" dirty="0">
                <a:solidFill>
                  <a:schemeClr val="tx1"/>
                </a:solidFill>
              </a:rPr>
              <a:t>aktiv mitgestalten.</a:t>
            </a:r>
          </a:p>
          <a:p>
            <a:pPr fontAlgn="base"/>
            <a:endParaRPr lang="en-US" sz="1400" dirty="0">
              <a:solidFill>
                <a:schemeClr val="tx1"/>
              </a:solidFill>
            </a:endParaRPr>
          </a:p>
          <a:p>
            <a:pPr fontAlgn="base"/>
            <a:r>
              <a:rPr lang="en-US" sz="1400" b="1" dirty="0" err="1">
                <a:solidFill>
                  <a:schemeClr val="tx1"/>
                </a:solidFill>
              </a:rPr>
              <a:t>Mit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SmartGridready</a:t>
            </a:r>
            <a:endParaRPr lang="en-US" sz="1400" b="1" dirty="0">
              <a:solidFill>
                <a:schemeClr val="tx1"/>
              </a:solidFill>
            </a:endParaRP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wissen Sie, wo wann wieviel Energie verbraucht wird;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optimieren Sie die Beschaffung und Lieferung von Strom;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wird die Umsetzung neuer Dienstleistungen wie Ladeinfrastruktur </a:t>
            </a:r>
            <a:br>
              <a:rPr lang="de-DE" sz="1400" dirty="0"/>
            </a:br>
            <a:r>
              <a:rPr lang="de-DE" sz="1400" dirty="0"/>
              <a:t>für E-Mobilität und Zusammenschluss zum Eigenverbrauch (ZEV) </a:t>
            </a:r>
            <a:br>
              <a:rPr lang="de-DE" sz="1400" dirty="0"/>
            </a:br>
            <a:r>
              <a:rPr lang="de-DE" sz="1400" dirty="0"/>
              <a:t>erleichtert;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können Sie den Rollout der Smart Meter als Vorbereitung für das Smart </a:t>
            </a:r>
            <a:r>
              <a:rPr lang="de-DE" sz="1400" dirty="0" err="1"/>
              <a:t>Grid</a:t>
            </a:r>
            <a:r>
              <a:rPr lang="de-DE" sz="1400" dirty="0"/>
              <a:t> nutzen;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werden ergänzende oder neue Geschäftsmodelle (z. B. Systemdienstleistungen) möglich.</a:t>
            </a:r>
          </a:p>
          <a:p>
            <a:pPr marL="357188" lvl="1" indent="-357188" fontAlgn="base">
              <a:lnSpc>
                <a:spcPts val="2400"/>
              </a:lnSpc>
            </a:pPr>
            <a:endParaRPr lang="de-DE" sz="1400" dirty="0"/>
          </a:p>
          <a:p>
            <a:pPr marL="357188" lvl="1" indent="-357188" fontAlgn="base">
              <a:lnSpc>
                <a:spcPts val="2400"/>
              </a:lnSpc>
            </a:pPr>
            <a:endParaRPr lang="de-DE" sz="1400" dirty="0"/>
          </a:p>
          <a:p>
            <a:pPr marL="357188" lvl="1" indent="-357188" fontAlgn="base">
              <a:lnSpc>
                <a:spcPts val="2400"/>
              </a:lnSpc>
            </a:pPr>
            <a:endParaRPr lang="de-DE" sz="1400" dirty="0"/>
          </a:p>
          <a:p>
            <a:pPr fontAlgn="base"/>
            <a:r>
              <a:rPr lang="de-CH" sz="1400" dirty="0">
                <a:solidFill>
                  <a:schemeClr val="tx1"/>
                </a:solidFill>
              </a:rPr>
              <a:t> 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F3C8FA-9F5C-6D35-6409-6045B75633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11" r="-2922"/>
          <a:stretch/>
        </p:blipFill>
        <p:spPr>
          <a:xfrm>
            <a:off x="7752184" y="-603448"/>
            <a:ext cx="5115600" cy="5077233"/>
          </a:xfrm>
          <a:prstGeom prst="ellipse">
            <a:avLst/>
          </a:prstGeom>
        </p:spPr>
      </p:pic>
      <p:cxnSp>
        <p:nvCxnSpPr>
          <p:cNvPr id="4" name="Gerader Verbinder 8">
            <a:extLst>
              <a:ext uri="{FF2B5EF4-FFF2-40B4-BE49-F238E27FC236}">
                <a16:creationId xmlns:a16="http://schemas.microsoft.com/office/drawing/2014/main" id="{1D796F86-4813-D1BC-9988-06293BAF6962}"/>
              </a:ext>
            </a:extLst>
          </p:cNvPr>
          <p:cNvCxnSpPr/>
          <p:nvPr/>
        </p:nvCxnSpPr>
        <p:spPr>
          <a:xfrm>
            <a:off x="479423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690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4">
            <a:extLst>
              <a:ext uri="{FF2B5EF4-FFF2-40B4-BE49-F238E27FC236}">
                <a16:creationId xmlns:a16="http://schemas.microsoft.com/office/drawing/2014/main" id="{60FCDE19-96F2-4666-8F29-20896A20F66B}"/>
              </a:ext>
            </a:extLst>
          </p:cNvPr>
          <p:cNvSpPr/>
          <p:nvPr/>
        </p:nvSpPr>
        <p:spPr>
          <a:xfrm>
            <a:off x="8703182" y="-823960"/>
            <a:ext cx="4449602" cy="458865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E63D677-3EC4-AB45-A059-DCFC7BD7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42400"/>
            <a:ext cx="10162073" cy="4419948"/>
          </a:xfrm>
        </p:spPr>
        <p:txBody>
          <a:bodyPr vert="horz" lIns="0" tIns="0" rIns="0" bIns="0" rtlCol="0">
            <a:noAutofit/>
          </a:bodyPr>
          <a:lstStyle/>
          <a:p>
            <a:pPr>
              <a:lnSpc>
                <a:spcPts val="2400"/>
              </a:lnSpc>
            </a:pPr>
            <a:r>
              <a:rPr lang="de-CH" sz="1400" dirty="0"/>
              <a:t>Sie wollen ein nachhaltiges, zukunftsfähiges Gebäude oder Areal entwickeln </a:t>
            </a:r>
            <a:br>
              <a:rPr lang="de-CH" sz="1400" dirty="0"/>
            </a:br>
            <a:r>
              <a:rPr lang="de-CH" sz="1400" dirty="0"/>
              <a:t>und das Energiesystem kostenoptimiert betreiben.</a:t>
            </a:r>
            <a:br>
              <a:rPr lang="de-CH" sz="1400" dirty="0"/>
            </a:br>
            <a:br>
              <a:rPr lang="de-CH" sz="1400" dirty="0"/>
            </a:br>
            <a:r>
              <a:rPr lang="de-DE" sz="1400" b="1" dirty="0"/>
              <a:t>Mit </a:t>
            </a:r>
            <a:r>
              <a:rPr lang="de-DE" sz="1400" b="1" dirty="0" err="1"/>
              <a:t>SmartGridready</a:t>
            </a:r>
            <a:endParaRPr lang="de-DE" sz="1400" b="1" dirty="0"/>
          </a:p>
          <a:p>
            <a:pPr lvl="1">
              <a:lnSpc>
                <a:spcPts val="2400"/>
              </a:lnSpc>
              <a:spcAft>
                <a:spcPts val="400"/>
              </a:spcAft>
            </a:pPr>
            <a:r>
              <a:rPr lang="de-CH" sz="1400" dirty="0"/>
              <a:t>haben Sie den Überblick über Energieflüsse und -daten Ihres Gebäudes oder Areals;</a:t>
            </a:r>
          </a:p>
          <a:p>
            <a:pPr lvl="1">
              <a:lnSpc>
                <a:spcPts val="2400"/>
              </a:lnSpc>
              <a:spcAft>
                <a:spcPts val="400"/>
              </a:spcAft>
            </a:pPr>
            <a:r>
              <a:rPr lang="de-CH" sz="1400" dirty="0"/>
              <a:t>erhalten Sie die Datenbasis für die Optimierung des Eigenverbrauchs, ein effizientes Lastmanagement und die Reduktion der Netzanschlusskosten;</a:t>
            </a:r>
          </a:p>
          <a:p>
            <a:pPr lvl="1">
              <a:lnSpc>
                <a:spcPts val="2400"/>
              </a:lnSpc>
              <a:spcAft>
                <a:spcPts val="400"/>
              </a:spcAft>
            </a:pPr>
            <a:r>
              <a:rPr lang="de-CH" sz="1400" dirty="0"/>
              <a:t>profitiert Ihr Areal oder Gebäude von zukünftiger </a:t>
            </a:r>
            <a:r>
              <a:rPr lang="de-CH" sz="1400" dirty="0" err="1"/>
              <a:t>Netzdienlichkeit</a:t>
            </a:r>
            <a:r>
              <a:rPr lang="de-CH" sz="1400" dirty="0"/>
              <a:t>, Stabilisierung der Stromversorgung und niedrigeren Tarifen;</a:t>
            </a:r>
          </a:p>
          <a:p>
            <a:pPr lvl="1">
              <a:lnSpc>
                <a:spcPts val="2400"/>
              </a:lnSpc>
              <a:spcAft>
                <a:spcPts val="400"/>
              </a:spcAft>
            </a:pPr>
            <a:r>
              <a:rPr lang="de-CH" sz="1400" dirty="0"/>
              <a:t>nutzen Sie einen einfachen Re-</a:t>
            </a:r>
            <a:r>
              <a:rPr lang="de-CH" sz="1400" dirty="0" err="1"/>
              <a:t>Labeling</a:t>
            </a:r>
            <a:r>
              <a:rPr lang="de-CH" sz="1400" dirty="0"/>
              <a:t>-Prozess für Building &amp; Campus, damit Ihr Areal SmartGridready bleibt und so die Weiterentwicklung und ständige Optimierung Ihres Energiesystems garantiert sind; </a:t>
            </a:r>
          </a:p>
          <a:p>
            <a:pPr lvl="1">
              <a:lnSpc>
                <a:spcPts val="2400"/>
              </a:lnSpc>
              <a:spcAft>
                <a:spcPts val="400"/>
              </a:spcAft>
            </a:pPr>
            <a:r>
              <a:rPr lang="de-CH" sz="1400" dirty="0"/>
              <a:t>optimieren Sie Stromproduktion und -verbrauch in Ihrem Gebäude oder Areal und </a:t>
            </a:r>
            <a:br>
              <a:rPr lang="de-CH" sz="1400" dirty="0"/>
            </a:br>
            <a:r>
              <a:rPr lang="de-CH" sz="1400" dirty="0"/>
              <a:t>leisten damit einen Beitrag zur Energiestrategie 2050 und Versorgungssicherheit der Schweiz.</a:t>
            </a:r>
          </a:p>
          <a:p>
            <a:pPr lvl="1">
              <a:lnSpc>
                <a:spcPts val="2400"/>
              </a:lnSpc>
              <a:spcAft>
                <a:spcPts val="600"/>
              </a:spcAft>
            </a:pPr>
            <a:endParaRPr lang="de-CH" sz="1400" dirty="0"/>
          </a:p>
          <a:p>
            <a:pPr>
              <a:lnSpc>
                <a:spcPts val="2400"/>
              </a:lnSpc>
              <a:spcAft>
                <a:spcPts val="600"/>
              </a:spcAft>
            </a:pPr>
            <a:endParaRPr lang="de-DE" sz="1400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3D1329B-581D-4E41-B93A-5F80F7884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48681"/>
            <a:ext cx="8136855" cy="1080120"/>
          </a:xfrm>
        </p:spPr>
        <p:txBody>
          <a:bodyPr/>
          <a:lstStyle/>
          <a:p>
            <a:r>
              <a:rPr lang="de-DE" dirty="0"/>
              <a:t>NUTZEN für </a:t>
            </a:r>
            <a:r>
              <a:rPr lang="de-DE" dirty="0" err="1"/>
              <a:t>immobilienEntwickler</a:t>
            </a:r>
            <a:r>
              <a:rPr lang="de-DE" dirty="0"/>
              <a:t>, </a:t>
            </a:r>
            <a:br>
              <a:rPr lang="de-DE" dirty="0"/>
            </a:br>
            <a:r>
              <a:rPr lang="de-DE" dirty="0"/>
              <a:t>Investoren </a:t>
            </a:r>
            <a:r>
              <a:rPr lang="de-DE"/>
              <a:t>und Eigentümerinnen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7102990-EE02-43E7-BEAC-154EFCD3E5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00"/>
          <a:stretch/>
        </p:blipFill>
        <p:spPr>
          <a:xfrm>
            <a:off x="8760296" y="-396403"/>
            <a:ext cx="4171502" cy="4140215"/>
          </a:xfrm>
          <a:prstGeom prst="ellipse">
            <a:avLst/>
          </a:prstGeom>
        </p:spPr>
      </p:pic>
      <p:cxnSp>
        <p:nvCxnSpPr>
          <p:cNvPr id="13" name="Gerader Verbinder 8">
            <a:extLst>
              <a:ext uri="{FF2B5EF4-FFF2-40B4-BE49-F238E27FC236}">
                <a16:creationId xmlns:a16="http://schemas.microsoft.com/office/drawing/2014/main" id="{91B66EE5-06C3-EE60-713D-E9007A0C12E9}"/>
              </a:ext>
            </a:extLst>
          </p:cNvPr>
          <p:cNvCxnSpPr>
            <a:cxnSpLocks/>
          </p:cNvCxnSpPr>
          <p:nvPr/>
        </p:nvCxnSpPr>
        <p:spPr>
          <a:xfrm>
            <a:off x="479423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739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r Verbinder 8">
            <a:extLst>
              <a:ext uri="{FF2B5EF4-FFF2-40B4-BE49-F238E27FC236}">
                <a16:creationId xmlns:a16="http://schemas.microsoft.com/office/drawing/2014/main" id="{17742EE7-AAFF-F5EF-014F-12154984E577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5">
            <a:extLst>
              <a:ext uri="{FF2B5EF4-FFF2-40B4-BE49-F238E27FC236}">
                <a16:creationId xmlns:a16="http://schemas.microsoft.com/office/drawing/2014/main" id="{AD909465-1454-2E46-91DA-6630E1F93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48681"/>
            <a:ext cx="7272759" cy="1008111"/>
          </a:xfrm>
        </p:spPr>
        <p:txBody>
          <a:bodyPr/>
          <a:lstStyle/>
          <a:p>
            <a:r>
              <a:rPr lang="de-DE" dirty="0"/>
              <a:t>NUTZEN FÜR Aggregatoren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7F42ED3-9700-344F-B329-F2359D2B7AF4}"/>
              </a:ext>
            </a:extLst>
          </p:cNvPr>
          <p:cNvSpPr/>
          <p:nvPr/>
        </p:nvSpPr>
        <p:spPr>
          <a:xfrm>
            <a:off x="7824192" y="-747464"/>
            <a:ext cx="5940659" cy="540059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13405FA-1BA7-EFD8-54CF-5A4CE1205744}"/>
              </a:ext>
            </a:extLst>
          </p:cNvPr>
          <p:cNvSpPr txBox="1"/>
          <p:nvPr/>
        </p:nvSpPr>
        <p:spPr>
          <a:xfrm>
            <a:off x="479423" y="1742133"/>
            <a:ext cx="10225089" cy="38676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914377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174621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2pPr>
            <a:lvl3pPr marL="360354" indent="-185734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3pPr>
            <a:lvl4pPr marL="534975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4pPr>
            <a:lvl5pPr marL="719121" indent="-184146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fontAlgn="base"/>
            <a:r>
              <a:rPr lang="de-CH" sz="1400" spc="10" dirty="0">
                <a:solidFill>
                  <a:schemeClr val="tx1"/>
                </a:solidFill>
              </a:rPr>
              <a:t>Sie wollen neue Geschäftsmodelle auf den liberalisierten </a:t>
            </a:r>
            <a:br>
              <a:rPr lang="de-CH" sz="1400" spc="10" dirty="0">
                <a:solidFill>
                  <a:schemeClr val="tx1"/>
                </a:solidFill>
              </a:rPr>
            </a:br>
            <a:r>
              <a:rPr lang="de-CH" sz="1400" spc="10" dirty="0">
                <a:solidFill>
                  <a:schemeClr val="tx1"/>
                </a:solidFill>
              </a:rPr>
              <a:t>Energieversorgungsmarkt bringen und brauchen dafür Zugriff auf </a:t>
            </a:r>
            <a:br>
              <a:rPr lang="de-CH" sz="1400" spc="10" dirty="0">
                <a:solidFill>
                  <a:schemeClr val="tx1"/>
                </a:solidFill>
              </a:rPr>
            </a:br>
            <a:r>
              <a:rPr lang="de-CH" sz="1400" spc="10" dirty="0">
                <a:solidFill>
                  <a:schemeClr val="tx1"/>
                </a:solidFill>
              </a:rPr>
              <a:t>Energiedaten und Laststeuerungen.</a:t>
            </a:r>
          </a:p>
          <a:p>
            <a:pPr fontAlgn="base"/>
            <a:endParaRPr lang="en-US" sz="1400" dirty="0">
              <a:solidFill>
                <a:schemeClr val="tx1"/>
              </a:solidFill>
            </a:endParaRPr>
          </a:p>
          <a:p>
            <a:pPr fontAlgn="base"/>
            <a:r>
              <a:rPr lang="en-US" sz="1400" b="1" dirty="0" err="1">
                <a:solidFill>
                  <a:schemeClr val="tx1"/>
                </a:solidFill>
              </a:rPr>
              <a:t>Mit</a:t>
            </a:r>
            <a:r>
              <a:rPr lang="en-US" sz="1400" b="1" dirty="0">
                <a:solidFill>
                  <a:schemeClr val="tx1"/>
                </a:solidFill>
              </a:rPr>
              <a:t> SmartGridready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schalten Sie ihre Teilnehmer einfach und standardisiert auf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h</a:t>
            </a:r>
            <a:r>
              <a:rPr lang="de-DE" sz="1400" dirty="0">
                <a:solidFill>
                  <a:schemeClr val="tx1"/>
                </a:solidFill>
              </a:rPr>
              <a:t>aben Sie Klarheit über </a:t>
            </a:r>
            <a:r>
              <a:rPr lang="de-DE" sz="1400" dirty="0"/>
              <a:t>kompatible Geräte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definieren</a:t>
            </a:r>
            <a:r>
              <a:rPr lang="de-DE" sz="1400" dirty="0">
                <a:solidFill>
                  <a:schemeClr val="tx1"/>
                </a:solidFill>
              </a:rPr>
              <a:t> Sie einfache Kriterien für ihre Partner und Kunden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CH" sz="1400" dirty="0"/>
              <a:t>s</a:t>
            </a:r>
            <a:r>
              <a:rPr lang="de-CH" sz="1400" dirty="0">
                <a:solidFill>
                  <a:schemeClr val="tx1"/>
                </a:solidFill>
              </a:rPr>
              <a:t>paren sie Hardware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7F3C8FA-9F5C-6D35-6409-6045B75633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99"/>
          <a:stretch/>
        </p:blipFill>
        <p:spPr>
          <a:xfrm>
            <a:off x="7859543" y="-585782"/>
            <a:ext cx="5115600" cy="5077233"/>
          </a:xfrm>
          <a:prstGeom prst="ellipse">
            <a:avLst/>
          </a:prstGeom>
        </p:spPr>
      </p:pic>
      <p:cxnSp>
        <p:nvCxnSpPr>
          <p:cNvPr id="11" name="Gerader Verbinder 8">
            <a:extLst>
              <a:ext uri="{FF2B5EF4-FFF2-40B4-BE49-F238E27FC236}">
                <a16:creationId xmlns:a16="http://schemas.microsoft.com/office/drawing/2014/main" id="{6E5A0106-8F0D-80DC-AD1B-56EC26F6203F}"/>
              </a:ext>
            </a:extLst>
          </p:cNvPr>
          <p:cNvCxnSpPr/>
          <p:nvPr/>
        </p:nvCxnSpPr>
        <p:spPr>
          <a:xfrm>
            <a:off x="479423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2287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r Verbinder 8">
            <a:extLst>
              <a:ext uri="{FF2B5EF4-FFF2-40B4-BE49-F238E27FC236}">
                <a16:creationId xmlns:a16="http://schemas.microsoft.com/office/drawing/2014/main" id="{7FE5EC94-B772-371C-93DD-65527130D487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5">
            <a:extLst>
              <a:ext uri="{FF2B5EF4-FFF2-40B4-BE49-F238E27FC236}">
                <a16:creationId xmlns:a16="http://schemas.microsoft.com/office/drawing/2014/main" id="{AD909465-1454-2E46-91DA-6630E1F93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48681"/>
            <a:ext cx="7128743" cy="1008111"/>
          </a:xfrm>
        </p:spPr>
        <p:txBody>
          <a:bodyPr/>
          <a:lstStyle/>
          <a:p>
            <a:r>
              <a:rPr lang="de-DE" dirty="0"/>
              <a:t>NUTZEN FÜR Endkundinnen </a:t>
            </a:r>
            <a:br>
              <a:rPr lang="de-DE" dirty="0"/>
            </a:br>
            <a:r>
              <a:rPr lang="de-DE" dirty="0"/>
              <a:t>und -kunden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7F42ED3-9700-344F-B329-F2359D2B7AF4}"/>
              </a:ext>
            </a:extLst>
          </p:cNvPr>
          <p:cNvSpPr/>
          <p:nvPr/>
        </p:nvSpPr>
        <p:spPr>
          <a:xfrm>
            <a:off x="7824192" y="-747464"/>
            <a:ext cx="5940659" cy="540059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13405FA-1BA7-EFD8-54CF-5A4CE1205744}"/>
              </a:ext>
            </a:extLst>
          </p:cNvPr>
          <p:cNvSpPr txBox="1"/>
          <p:nvPr/>
        </p:nvSpPr>
        <p:spPr>
          <a:xfrm>
            <a:off x="479423" y="1742133"/>
            <a:ext cx="10225089" cy="38676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914377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174621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2pPr>
            <a:lvl3pPr marL="360354" indent="-185734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3pPr>
            <a:lvl4pPr marL="534975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4pPr>
            <a:lvl5pPr marL="719121" indent="-184146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fontAlgn="base"/>
            <a:r>
              <a:rPr lang="de-CH" sz="1400" spc="10" dirty="0">
                <a:solidFill>
                  <a:schemeClr val="tx1"/>
                </a:solidFill>
              </a:rPr>
              <a:t>Sie wollen Versorgungssicherheit, möglichst günstige Energiekosten </a:t>
            </a:r>
            <a:br>
              <a:rPr lang="de-CH" sz="1400" spc="10" dirty="0">
                <a:solidFill>
                  <a:schemeClr val="tx1"/>
                </a:solidFill>
              </a:rPr>
            </a:br>
            <a:r>
              <a:rPr lang="de-CH" sz="1400" spc="10" dirty="0">
                <a:solidFill>
                  <a:schemeClr val="tx1"/>
                </a:solidFill>
              </a:rPr>
              <a:t>und eine intelligente, zukunftsfähige Lösung für Ihr Haus.</a:t>
            </a:r>
          </a:p>
          <a:p>
            <a:pPr fontAlgn="base"/>
            <a:endParaRPr lang="en-US" sz="1400" dirty="0">
              <a:solidFill>
                <a:schemeClr val="tx1"/>
              </a:solidFill>
            </a:endParaRPr>
          </a:p>
          <a:p>
            <a:pPr fontAlgn="base"/>
            <a:r>
              <a:rPr lang="en-US" sz="1400" b="1" dirty="0" err="1">
                <a:solidFill>
                  <a:schemeClr val="tx1"/>
                </a:solidFill>
              </a:rPr>
              <a:t>Mit</a:t>
            </a:r>
            <a:r>
              <a:rPr lang="en-US" sz="1400" b="1" dirty="0">
                <a:solidFill>
                  <a:schemeClr val="tx1"/>
                </a:solidFill>
              </a:rPr>
              <a:t> SmartGridready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haben Sie die Gewähr, dass Ihr Energiesystem smart ist; 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sind Komponenten vereinfacht austauschbar;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erhöhen Sie die Rentabilität Ihrer PV-Anlage;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erhalten Sie ein aussagekräftiges Label als Orientierungshilfe </a:t>
            </a:r>
            <a:br>
              <a:rPr lang="de-DE" sz="1400" dirty="0"/>
            </a:br>
            <a:r>
              <a:rPr lang="de-DE" sz="1400" dirty="0"/>
              <a:t>und damit Investitionssicherheit;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können Sie den ZEV (Zusammenschluss zum Eigenverbrauch)</a:t>
            </a:r>
            <a:br>
              <a:rPr lang="de-DE" sz="1400" dirty="0"/>
            </a:br>
            <a:r>
              <a:rPr lang="de-DE" sz="1400" dirty="0"/>
              <a:t>nachhaltiger steuern und regeln;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können Sie den Eigenverbrauch von </a:t>
            </a:r>
            <a:r>
              <a:rPr lang="de-DE" sz="1400" dirty="0" err="1"/>
              <a:t>Prosumer</a:t>
            </a:r>
            <a:r>
              <a:rPr lang="de-DE" sz="1400" dirty="0"/>
              <a:t>-Anlagen netzverträglich optimieren.</a:t>
            </a:r>
            <a:endParaRPr lang="de-CH" sz="1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08B4F2C-B432-CC0B-2E81-9F983646F1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2183" y="-609840"/>
            <a:ext cx="5115599" cy="5083625"/>
          </a:xfrm>
          <a:prstGeom prst="ellipse">
            <a:avLst/>
          </a:prstGeom>
          <a:ln w="19050">
            <a:noFill/>
          </a:ln>
        </p:spPr>
      </p:pic>
      <p:cxnSp>
        <p:nvCxnSpPr>
          <p:cNvPr id="11" name="Gerader Verbinder 8">
            <a:extLst>
              <a:ext uri="{FF2B5EF4-FFF2-40B4-BE49-F238E27FC236}">
                <a16:creationId xmlns:a16="http://schemas.microsoft.com/office/drawing/2014/main" id="{4FD79543-E0C9-A7C5-F5C3-46B1400587A7}"/>
              </a:ext>
            </a:extLst>
          </p:cNvPr>
          <p:cNvCxnSpPr/>
          <p:nvPr/>
        </p:nvCxnSpPr>
        <p:spPr>
          <a:xfrm>
            <a:off x="479423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670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B21B31D-10B6-4A57-BE8E-32701132B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48681"/>
            <a:ext cx="11233150" cy="576063"/>
          </a:xfrm>
        </p:spPr>
        <p:txBody>
          <a:bodyPr/>
          <a:lstStyle/>
          <a:p>
            <a:r>
              <a:rPr lang="de-DE" dirty="0"/>
              <a:t>INHALT</a:t>
            </a:r>
          </a:p>
        </p:txBody>
      </p:sp>
      <p:cxnSp>
        <p:nvCxnSpPr>
          <p:cNvPr id="8" name="Gerader Verbinder 8">
            <a:extLst>
              <a:ext uri="{FF2B5EF4-FFF2-40B4-BE49-F238E27FC236}">
                <a16:creationId xmlns:a16="http://schemas.microsoft.com/office/drawing/2014/main" id="{FA3AEDC0-81E8-602F-C47D-D705DDEEBB99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elle 7">
            <a:extLst>
              <a:ext uri="{FF2B5EF4-FFF2-40B4-BE49-F238E27FC236}">
                <a16:creationId xmlns:a16="http://schemas.microsoft.com/office/drawing/2014/main" id="{486B2A7C-8578-ACB3-6326-9B8A47A285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0708696"/>
              </p:ext>
            </p:extLst>
          </p:nvPr>
        </p:nvGraphicFramePr>
        <p:xfrm>
          <a:off x="5015880" y="1844674"/>
          <a:ext cx="6696694" cy="2091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545">
                  <a:extLst>
                    <a:ext uri="{9D8B030D-6E8A-4147-A177-3AD203B41FA5}">
                      <a16:colId xmlns:a16="http://schemas.microsoft.com/office/drawing/2014/main" val="2467211537"/>
                    </a:ext>
                  </a:extLst>
                </a:gridCol>
                <a:gridCol w="6278149">
                  <a:extLst>
                    <a:ext uri="{9D8B030D-6E8A-4147-A177-3AD203B41FA5}">
                      <a16:colId xmlns:a16="http://schemas.microsoft.com/office/drawing/2014/main" val="2417276428"/>
                    </a:ext>
                  </a:extLst>
                </a:gridCol>
              </a:tblGrid>
              <a:tr h="514364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1.</a:t>
                      </a:r>
                    </a:p>
                    <a:p>
                      <a:endParaRPr lang="de-CH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b="0" cap="all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SmartGridready</a:t>
                      </a:r>
                      <a:r>
                        <a:rPr lang="de-CH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 – Energie, die kommuniziert</a:t>
                      </a: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515737"/>
                  </a:ext>
                </a:extLst>
              </a:tr>
              <a:tr h="514364">
                <a:tc>
                  <a:txBody>
                    <a:bodyPr/>
                    <a:lstStyle/>
                    <a:p>
                      <a:endParaRPr lang="de-CH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b="0" cap="all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SmartGridready</a:t>
                      </a:r>
                      <a:r>
                        <a:rPr lang="de-CH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 – für alle</a:t>
                      </a: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685092"/>
                  </a:ext>
                </a:extLst>
              </a:tr>
              <a:tr h="514364">
                <a:tc>
                  <a:txBody>
                    <a:bodyPr/>
                    <a:lstStyle/>
                    <a:p>
                      <a:endParaRPr lang="de-CH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b="0" cap="all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SmartGridready</a:t>
                      </a:r>
                      <a:r>
                        <a:rPr lang="de-CH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 – skalierbar, autonom, offen</a:t>
                      </a: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3108498"/>
                  </a:ext>
                </a:extLst>
              </a:tr>
              <a:tr h="514364">
                <a:tc>
                  <a:txBody>
                    <a:bodyPr/>
                    <a:lstStyle/>
                    <a:p>
                      <a:endParaRPr lang="de-CH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b="0" cap="all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SmartGridready</a:t>
                      </a:r>
                      <a:r>
                        <a:rPr lang="de-DE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 – mehr als ein Verein</a:t>
                      </a:r>
                      <a:endParaRPr lang="de-CH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551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2378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B21B31D-10B6-4A57-BE8E-32701132B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48681"/>
            <a:ext cx="11233150" cy="576063"/>
          </a:xfrm>
        </p:spPr>
        <p:txBody>
          <a:bodyPr/>
          <a:lstStyle/>
          <a:p>
            <a:r>
              <a:rPr lang="de-DE" dirty="0"/>
              <a:t>INHALT</a:t>
            </a:r>
          </a:p>
        </p:txBody>
      </p:sp>
      <p:cxnSp>
        <p:nvCxnSpPr>
          <p:cNvPr id="8" name="Gerader Verbinder 8">
            <a:extLst>
              <a:ext uri="{FF2B5EF4-FFF2-40B4-BE49-F238E27FC236}">
                <a16:creationId xmlns:a16="http://schemas.microsoft.com/office/drawing/2014/main" id="{FA3AEDC0-81E8-602F-C47D-D705DDEEBB99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elle 7">
            <a:extLst>
              <a:ext uri="{FF2B5EF4-FFF2-40B4-BE49-F238E27FC236}">
                <a16:creationId xmlns:a16="http://schemas.microsoft.com/office/drawing/2014/main" id="{A4A58516-E5C3-F7B2-0B69-B6AC95D529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1933122"/>
              </p:ext>
            </p:extLst>
          </p:nvPr>
        </p:nvGraphicFramePr>
        <p:xfrm>
          <a:off x="5015880" y="1844674"/>
          <a:ext cx="6696694" cy="2057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545">
                  <a:extLst>
                    <a:ext uri="{9D8B030D-6E8A-4147-A177-3AD203B41FA5}">
                      <a16:colId xmlns:a16="http://schemas.microsoft.com/office/drawing/2014/main" val="2467211537"/>
                    </a:ext>
                  </a:extLst>
                </a:gridCol>
                <a:gridCol w="6278149">
                  <a:extLst>
                    <a:ext uri="{9D8B030D-6E8A-4147-A177-3AD203B41FA5}">
                      <a16:colId xmlns:a16="http://schemas.microsoft.com/office/drawing/2014/main" val="2417276428"/>
                    </a:ext>
                  </a:extLst>
                </a:gridCol>
              </a:tblGrid>
              <a:tr h="514364">
                <a:tc>
                  <a:txBody>
                    <a:bodyPr/>
                    <a:lstStyle/>
                    <a:p>
                      <a:endParaRPr lang="de-CH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b="0" cap="all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SmartGridready</a:t>
                      </a:r>
                      <a:r>
                        <a:rPr lang="de-CH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 – Energie, die kommuniziert</a:t>
                      </a: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515737"/>
                  </a:ext>
                </a:extLst>
              </a:tr>
              <a:tr h="514364">
                <a:tc>
                  <a:txBody>
                    <a:bodyPr/>
                    <a:lstStyle/>
                    <a:p>
                      <a:endParaRPr lang="de-CH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b="0" cap="all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SmartGridready</a:t>
                      </a:r>
                      <a:r>
                        <a:rPr lang="de-CH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 – für alle</a:t>
                      </a: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685092"/>
                  </a:ext>
                </a:extLst>
              </a:tr>
              <a:tr h="514364">
                <a:tc>
                  <a:txBody>
                    <a:bodyPr/>
                    <a:lstStyle/>
                    <a:p>
                      <a:r>
                        <a:rPr lang="de-CH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3.</a:t>
                      </a: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b="0" cap="all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SmartGridready</a:t>
                      </a:r>
                      <a:r>
                        <a:rPr lang="de-CH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 – skalierbar, autonom, offen</a:t>
                      </a: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3108498"/>
                  </a:ext>
                </a:extLst>
              </a:tr>
              <a:tr h="514364">
                <a:tc>
                  <a:txBody>
                    <a:bodyPr/>
                    <a:lstStyle/>
                    <a:p>
                      <a:endParaRPr lang="de-CH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b="0" cap="all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SmartGridready</a:t>
                      </a:r>
                      <a:r>
                        <a:rPr lang="de-DE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 – mehr als ein Verein</a:t>
                      </a:r>
                      <a:endParaRPr lang="de-CH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551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3487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BED4065-0BC5-B0A3-FA89-2EAD7CD23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"/>
            <a:ext cx="12192000" cy="6857213"/>
          </a:xfrm>
          <a:prstGeom prst="rect">
            <a:avLst/>
          </a:prstGeom>
        </p:spPr>
      </p:pic>
      <p:sp>
        <p:nvSpPr>
          <p:cNvPr id="13" name="Titel 5">
            <a:extLst>
              <a:ext uri="{FF2B5EF4-FFF2-40B4-BE49-F238E27FC236}">
                <a16:creationId xmlns:a16="http://schemas.microsoft.com/office/drawing/2014/main" id="{26F7EDA4-90D3-2041-A710-D74E533FCC84}"/>
              </a:ext>
            </a:extLst>
          </p:cNvPr>
          <p:cNvSpPr txBox="1">
            <a:spLocks/>
          </p:cNvSpPr>
          <p:nvPr/>
        </p:nvSpPr>
        <p:spPr>
          <a:xfrm>
            <a:off x="479425" y="548681"/>
            <a:ext cx="11233150" cy="10801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defTabSz="914377">
              <a:lnSpc>
                <a:spcPct val="100000"/>
              </a:lnSpc>
              <a:spcBef>
                <a:spcPct val="0"/>
              </a:spcBef>
              <a:buNone/>
              <a:defRPr sz="2800" cap="all" baseline="0">
                <a:ea typeface="+mj-ea"/>
                <a:cs typeface="+mj-cs"/>
              </a:defRPr>
            </a:lvl1pPr>
          </a:lstStyle>
          <a:p>
            <a:r>
              <a:rPr lang="de-CH" dirty="0" err="1"/>
              <a:t>Product</a:t>
            </a:r>
            <a:r>
              <a:rPr lang="de-CH" dirty="0"/>
              <a:t> &amp; Communicator: Universelle Schnittstelle für Smart </a:t>
            </a:r>
            <a:r>
              <a:rPr lang="de-CH" dirty="0" err="1"/>
              <a:t>Grid</a:t>
            </a:r>
            <a:r>
              <a:rPr lang="de-CH" dirty="0"/>
              <a:t>-Anwendungen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60AD79B-765E-94B6-0469-F76FE53E0777}"/>
              </a:ext>
            </a:extLst>
          </p:cNvPr>
          <p:cNvGrpSpPr/>
          <p:nvPr/>
        </p:nvGrpSpPr>
        <p:grpSpPr>
          <a:xfrm>
            <a:off x="8117583" y="3962638"/>
            <a:ext cx="3594992" cy="2193990"/>
            <a:chOff x="7692729" y="3962638"/>
            <a:chExt cx="3594992" cy="2193990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BB9E6050-A8A6-5FEE-48C3-A00D648409D4}"/>
                </a:ext>
              </a:extLst>
            </p:cNvPr>
            <p:cNvSpPr/>
            <p:nvPr/>
          </p:nvSpPr>
          <p:spPr>
            <a:xfrm>
              <a:off x="7692729" y="3962638"/>
              <a:ext cx="3594992" cy="21939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689F1365-4359-D9B6-0771-D7A55CA05C8F}"/>
                </a:ext>
              </a:extLst>
            </p:cNvPr>
            <p:cNvSpPr/>
            <p:nvPr/>
          </p:nvSpPr>
          <p:spPr>
            <a:xfrm>
              <a:off x="7822953" y="4087561"/>
              <a:ext cx="151195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sz="1400" b="1" dirty="0"/>
                <a:t>ANWENDUNG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4088EB4B-C783-2C72-F1D6-33BCC25AD7AD}"/>
                </a:ext>
              </a:extLst>
            </p:cNvPr>
            <p:cNvSpPr txBox="1"/>
            <p:nvPr/>
          </p:nvSpPr>
          <p:spPr>
            <a:xfrm>
              <a:off x="8001097" y="5694384"/>
              <a:ext cx="104585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400" dirty="0">
                  <a:latin typeface="+mj-lt"/>
                </a:rPr>
                <a:t>Building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ECE2F089-09BC-2A44-DA12-8E19F9609284}"/>
                </a:ext>
              </a:extLst>
            </p:cNvPr>
            <p:cNvSpPr txBox="1"/>
            <p:nvPr/>
          </p:nvSpPr>
          <p:spPr>
            <a:xfrm>
              <a:off x="9620278" y="5694384"/>
              <a:ext cx="104585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400" dirty="0">
                  <a:latin typeface="+mj-lt"/>
                </a:rPr>
                <a:t>Campus</a:t>
              </a: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040E8655-87A9-6308-6240-15CA7B3D7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3735" y="4479220"/>
              <a:ext cx="1078746" cy="1078746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CD2D4349-4D86-7C5D-2CAC-0E02D5318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8208" y="4479220"/>
              <a:ext cx="1078746" cy="1078746"/>
            </a:xfrm>
            <a:prstGeom prst="rect">
              <a:avLst/>
            </a:prstGeom>
          </p:spPr>
        </p:pic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D749CBB-556D-219D-AAE0-16504804D1B7}"/>
              </a:ext>
            </a:extLst>
          </p:cNvPr>
          <p:cNvGrpSpPr/>
          <p:nvPr/>
        </p:nvGrpSpPr>
        <p:grpSpPr>
          <a:xfrm>
            <a:off x="5173806" y="3861048"/>
            <a:ext cx="2295580" cy="2295580"/>
            <a:chOff x="4891909" y="3861048"/>
            <a:chExt cx="2295580" cy="229558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9745518-6694-6E18-E2A6-739AB01F194B}"/>
                </a:ext>
              </a:extLst>
            </p:cNvPr>
            <p:cNvSpPr/>
            <p:nvPr/>
          </p:nvSpPr>
          <p:spPr>
            <a:xfrm>
              <a:off x="4891909" y="3861048"/>
              <a:ext cx="2295580" cy="229558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tIns="180000"/>
            <a:lstStyle/>
            <a:p>
              <a:pPr defTabSz="914377"/>
              <a:r>
                <a:rPr lang="de-DE" sz="1600" dirty="0">
                  <a:solidFill>
                    <a:schemeClr val="tx1"/>
                  </a:solidFill>
                </a:rPr>
                <a:t>    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DFDF68C3-F587-786A-BD1E-9C22AC437792}"/>
                </a:ext>
              </a:extLst>
            </p:cNvPr>
            <p:cNvSpPr txBox="1"/>
            <p:nvPr/>
          </p:nvSpPr>
          <p:spPr>
            <a:xfrm>
              <a:off x="5241643" y="5694384"/>
              <a:ext cx="166522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400" dirty="0">
                  <a:latin typeface="+mj-lt"/>
                </a:rPr>
                <a:t>Integrator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F1219BD2-7B95-E4C4-CFDA-4E8C6655C0C8}"/>
                </a:ext>
              </a:extLst>
            </p:cNvPr>
            <p:cNvSpPr/>
            <p:nvPr/>
          </p:nvSpPr>
          <p:spPr>
            <a:xfrm>
              <a:off x="5328862" y="4067043"/>
              <a:ext cx="14526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CH" sz="1400" b="1" dirty="0"/>
                <a:t>KONZEPTION</a:t>
              </a:r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B06C6F65-8831-F413-B113-EC672A8E9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7845" y="4356429"/>
              <a:ext cx="1324329" cy="1324329"/>
            </a:xfrm>
            <a:prstGeom prst="rect">
              <a:avLst/>
            </a:prstGeom>
          </p:spPr>
        </p:pic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086F7890-51EA-C5A8-A62E-70AE02846B51}"/>
              </a:ext>
            </a:extLst>
          </p:cNvPr>
          <p:cNvGrpSpPr/>
          <p:nvPr/>
        </p:nvGrpSpPr>
        <p:grpSpPr>
          <a:xfrm>
            <a:off x="484307" y="3925114"/>
            <a:ext cx="4041302" cy="2218017"/>
            <a:chOff x="484307" y="3925114"/>
            <a:chExt cx="4041302" cy="2218017"/>
          </a:xfrm>
        </p:grpSpPr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CED2DE35-2814-B7DF-CE0B-B443C92F0C3E}"/>
                </a:ext>
              </a:extLst>
            </p:cNvPr>
            <p:cNvSpPr/>
            <p:nvPr/>
          </p:nvSpPr>
          <p:spPr>
            <a:xfrm>
              <a:off x="484307" y="3925114"/>
              <a:ext cx="4041302" cy="2218017"/>
            </a:xfrm>
            <a:prstGeom prst="rect">
              <a:avLst/>
            </a:prstGeom>
            <a:solidFill>
              <a:srgbClr val="5AB8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10EB5548-57CF-CD4C-B210-337B8B84539F}"/>
                </a:ext>
              </a:extLst>
            </p:cNvPr>
            <p:cNvSpPr txBox="1"/>
            <p:nvPr/>
          </p:nvSpPr>
          <p:spPr>
            <a:xfrm>
              <a:off x="934992" y="5694384"/>
              <a:ext cx="104585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400" dirty="0" err="1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Product</a:t>
              </a:r>
              <a:endParaRPr lang="de-CH" sz="1400" dirty="0">
                <a:solidFill>
                  <a:schemeClr val="bg1">
                    <a:lumMod val="95000"/>
                  </a:schemeClr>
                </a:solidFill>
                <a:latin typeface="+mj-lt"/>
              </a:endParaRPr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8FD6B662-2E7F-6933-54E0-2B19DD45F436}"/>
                </a:ext>
              </a:extLst>
            </p:cNvPr>
            <p:cNvSpPr txBox="1"/>
            <p:nvPr/>
          </p:nvSpPr>
          <p:spPr>
            <a:xfrm>
              <a:off x="2289217" y="5694384"/>
              <a:ext cx="189193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4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Communicator</a:t>
              </a:r>
            </a:p>
          </p:txBody>
        </p:sp>
        <p:sp>
          <p:nvSpPr>
            <p:cNvPr id="39" name="Rechteck 38">
              <a:extLst>
                <a:ext uri="{FF2B5EF4-FFF2-40B4-BE49-F238E27FC236}">
                  <a16:creationId xmlns:a16="http://schemas.microsoft.com/office/drawing/2014/main" id="{248812B7-7B66-F3CE-7653-A8705DF41DEC}"/>
                </a:ext>
              </a:extLst>
            </p:cNvPr>
            <p:cNvSpPr/>
            <p:nvPr/>
          </p:nvSpPr>
          <p:spPr>
            <a:xfrm>
              <a:off x="934992" y="4088305"/>
              <a:ext cx="156645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sz="1400" b="1" dirty="0">
                  <a:solidFill>
                    <a:schemeClr val="bg1">
                      <a:lumMod val="95000"/>
                    </a:schemeClr>
                  </a:solidFill>
                </a:rPr>
                <a:t>TECHNOLOGIE</a:t>
              </a:r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CCD5DB43-AE4E-BD14-17D6-7901D0883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169" y="4529643"/>
              <a:ext cx="965200" cy="977900"/>
            </a:xfrm>
            <a:prstGeom prst="rect">
              <a:avLst/>
            </a:prstGeom>
          </p:spPr>
        </p:pic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9E9FEAFB-7D2B-EA1E-3382-05E7C60B2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054" y="4434393"/>
              <a:ext cx="1155700" cy="1168400"/>
            </a:xfrm>
            <a:prstGeom prst="rect">
              <a:avLst/>
            </a:prstGeom>
          </p:spPr>
        </p:pic>
      </p:grpSp>
      <p:cxnSp>
        <p:nvCxnSpPr>
          <p:cNvPr id="4" name="Gerader Verbinder 8">
            <a:extLst>
              <a:ext uri="{FF2B5EF4-FFF2-40B4-BE49-F238E27FC236}">
                <a16:creationId xmlns:a16="http://schemas.microsoft.com/office/drawing/2014/main" id="{DF733521-77FA-2C08-2AEC-23912558DA18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fik 5">
            <a:extLst>
              <a:ext uri="{FF2B5EF4-FFF2-40B4-BE49-F238E27FC236}">
                <a16:creationId xmlns:a16="http://schemas.microsoft.com/office/drawing/2014/main" id="{6D08B18C-C03A-3E27-287B-CC2E74FAA9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869731" y="6290010"/>
            <a:ext cx="843032" cy="47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88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FDC982-EC90-4E34-92A2-E0B4C3795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2232619"/>
            <a:ext cx="5188335" cy="3248031"/>
          </a:xfrm>
        </p:spPr>
        <p:txBody>
          <a:bodyPr/>
          <a:lstStyle/>
          <a:p>
            <a:pPr lvl="1">
              <a:lnSpc>
                <a:spcPts val="2400"/>
              </a:lnSpc>
              <a:spcAft>
                <a:spcPts val="600"/>
              </a:spcAft>
            </a:pPr>
            <a:r>
              <a:rPr lang="de-CH" sz="1400" dirty="0"/>
              <a:t>Das </a:t>
            </a:r>
            <a:r>
              <a:rPr lang="de-CH" sz="1400" b="1" dirty="0" err="1">
                <a:latin typeface="Montserrat" pitchFamily="2" charset="77"/>
              </a:rPr>
              <a:t>Product</a:t>
            </a:r>
            <a:r>
              <a:rPr lang="de-CH" sz="1400" b="1" dirty="0">
                <a:latin typeface="Montserrat" pitchFamily="2" charset="77"/>
              </a:rPr>
              <a:t> </a:t>
            </a:r>
            <a:r>
              <a:rPr lang="de-CH" sz="1400" dirty="0"/>
              <a:t>stellt Eigenschaften, Datenpunkte und Ansteuerungsmöglichkeiten zur Verfügung.</a:t>
            </a:r>
          </a:p>
          <a:p>
            <a:pPr lvl="1">
              <a:lnSpc>
                <a:spcPts val="2400"/>
              </a:lnSpc>
              <a:spcAft>
                <a:spcPts val="600"/>
              </a:spcAft>
            </a:pPr>
            <a:r>
              <a:rPr lang="de-CH" sz="1400" dirty="0"/>
              <a:t>Der </a:t>
            </a:r>
            <a:r>
              <a:rPr lang="de-CH" sz="1400" b="1" dirty="0">
                <a:latin typeface="Montserrat" pitchFamily="2" charset="77"/>
              </a:rPr>
              <a:t>Communicator </a:t>
            </a:r>
            <a:r>
              <a:rPr lang="de-CH" sz="1400" dirty="0"/>
              <a:t>liest diese Datenpunkte aus oder steuert diese an.</a:t>
            </a:r>
          </a:p>
          <a:p>
            <a:pPr lvl="1">
              <a:lnSpc>
                <a:spcPts val="2400"/>
              </a:lnSpc>
              <a:spcAft>
                <a:spcPts val="600"/>
              </a:spcAft>
            </a:pPr>
            <a:r>
              <a:rPr lang="de-CH" sz="1400" dirty="0"/>
              <a:t>Ein Communicator kommuniziert typischerweise mit mehreren Products.</a:t>
            </a:r>
          </a:p>
          <a:p>
            <a:pPr lvl="1">
              <a:lnSpc>
                <a:spcPts val="2400"/>
              </a:lnSpc>
              <a:spcAft>
                <a:spcPts val="600"/>
              </a:spcAft>
            </a:pPr>
            <a:r>
              <a:rPr lang="de-CH" sz="1400" dirty="0"/>
              <a:t>Ein Gerät oder System kann gleichzeitig </a:t>
            </a:r>
            <a:r>
              <a:rPr lang="de-CH" sz="1400" dirty="0" err="1"/>
              <a:t>Product</a:t>
            </a:r>
            <a:r>
              <a:rPr lang="de-CH" sz="1400" dirty="0"/>
              <a:t> (gegen «oben») und Communicator (gegen «unten») sein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06B164A-6490-4AD0-8A83-3A7AE926CF56}"/>
              </a:ext>
            </a:extLst>
          </p:cNvPr>
          <p:cNvSpPr/>
          <p:nvPr/>
        </p:nvSpPr>
        <p:spPr>
          <a:xfrm>
            <a:off x="6802834" y="3458929"/>
            <a:ext cx="2763177" cy="928817"/>
          </a:xfrm>
          <a:prstGeom prst="rect">
            <a:avLst/>
          </a:prstGeom>
          <a:solidFill>
            <a:srgbClr val="5AB8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>
                <a:latin typeface="+mj-lt"/>
              </a:rPr>
              <a:t>Energiemanager</a:t>
            </a:r>
          </a:p>
          <a:p>
            <a:pPr algn="ctr"/>
            <a:r>
              <a:rPr lang="de-CH" sz="1400" dirty="0">
                <a:latin typeface="+mj-lt"/>
              </a:rPr>
              <a:t>(im Gebäude)</a:t>
            </a:r>
          </a:p>
        </p:txBody>
      </p:sp>
      <p:cxnSp>
        <p:nvCxnSpPr>
          <p:cNvPr id="16" name="Verbinder: gewinkelt 15">
            <a:extLst>
              <a:ext uri="{FF2B5EF4-FFF2-40B4-BE49-F238E27FC236}">
                <a16:creationId xmlns:a16="http://schemas.microsoft.com/office/drawing/2014/main" id="{5E8151C5-30B0-418F-9883-50137FBF9255}"/>
              </a:ext>
            </a:extLst>
          </p:cNvPr>
          <p:cNvCxnSpPr>
            <a:cxnSpLocks/>
          </p:cNvCxnSpPr>
          <p:nvPr/>
        </p:nvCxnSpPr>
        <p:spPr>
          <a:xfrm rot="5400000">
            <a:off x="8101664" y="3941272"/>
            <a:ext cx="589449" cy="1881219"/>
          </a:xfrm>
          <a:prstGeom prst="bentConnector3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Verbinder: gewinkelt 17">
            <a:extLst>
              <a:ext uri="{FF2B5EF4-FFF2-40B4-BE49-F238E27FC236}">
                <a16:creationId xmlns:a16="http://schemas.microsoft.com/office/drawing/2014/main" id="{E5CFA251-3C5B-470E-A3A2-7E5F8EE7274B}"/>
              </a:ext>
            </a:extLst>
          </p:cNvPr>
          <p:cNvCxnSpPr>
            <a:cxnSpLocks/>
          </p:cNvCxnSpPr>
          <p:nvPr/>
        </p:nvCxnSpPr>
        <p:spPr>
          <a:xfrm rot="16200000" flipH="1">
            <a:off x="9082430" y="4913731"/>
            <a:ext cx="511254" cy="2121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Verbinder: gewinkelt 19">
            <a:extLst>
              <a:ext uri="{FF2B5EF4-FFF2-40B4-BE49-F238E27FC236}">
                <a16:creationId xmlns:a16="http://schemas.microsoft.com/office/drawing/2014/main" id="{6384BA87-C1FB-4CE5-BFF6-84D5CD4D17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9981002" y="3937123"/>
            <a:ext cx="589290" cy="1877301"/>
          </a:xfrm>
          <a:prstGeom prst="bentConnector3">
            <a:avLst>
              <a:gd name="adj1" fmla="val 50000"/>
            </a:avLst>
          </a:prstGeom>
          <a:ln w="127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hteck 35">
            <a:extLst>
              <a:ext uri="{FF2B5EF4-FFF2-40B4-BE49-F238E27FC236}">
                <a16:creationId xmlns:a16="http://schemas.microsoft.com/office/drawing/2014/main" id="{D773A8CD-A6B4-4664-BE73-D87A571514B2}"/>
              </a:ext>
            </a:extLst>
          </p:cNvPr>
          <p:cNvSpPr/>
          <p:nvPr/>
        </p:nvSpPr>
        <p:spPr>
          <a:xfrm>
            <a:off x="6802834" y="1772816"/>
            <a:ext cx="2763177" cy="928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>
                <a:latin typeface="+mj-lt"/>
              </a:rPr>
              <a:t>Flexibilitätsmanager</a:t>
            </a:r>
          </a:p>
          <a:p>
            <a:pPr algn="ctr"/>
            <a:r>
              <a:rPr lang="de-CH" sz="1400" dirty="0">
                <a:latin typeface="+mj-lt"/>
              </a:rPr>
              <a:t>(Netzbetreiber/</a:t>
            </a:r>
            <a:br>
              <a:rPr lang="de-CH" sz="1400" dirty="0">
                <a:latin typeface="+mj-lt"/>
              </a:rPr>
            </a:br>
            <a:r>
              <a:rPr lang="de-CH" sz="1400" dirty="0">
                <a:latin typeface="+mj-lt"/>
              </a:rPr>
              <a:t>Energieversorger)</a:t>
            </a:r>
          </a:p>
        </p:txBody>
      </p:sp>
      <p:cxnSp>
        <p:nvCxnSpPr>
          <p:cNvPr id="44" name="Verbinder: gewinkelt 43">
            <a:extLst>
              <a:ext uri="{FF2B5EF4-FFF2-40B4-BE49-F238E27FC236}">
                <a16:creationId xmlns:a16="http://schemas.microsoft.com/office/drawing/2014/main" id="{D7DE0EDE-3D5D-4969-A271-EB8A5E9FAE0A}"/>
              </a:ext>
            </a:extLst>
          </p:cNvPr>
          <p:cNvCxnSpPr>
            <a:cxnSpLocks/>
          </p:cNvCxnSpPr>
          <p:nvPr/>
        </p:nvCxnSpPr>
        <p:spPr>
          <a:xfrm rot="5400000">
            <a:off x="9194448" y="3112262"/>
            <a:ext cx="333324" cy="2016"/>
          </a:xfrm>
          <a:prstGeom prst="bentConnector3">
            <a:avLst>
              <a:gd name="adj1" fmla="val 50000"/>
            </a:avLst>
          </a:prstGeom>
          <a:ln w="127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feld 76">
            <a:extLst>
              <a:ext uri="{FF2B5EF4-FFF2-40B4-BE49-F238E27FC236}">
                <a16:creationId xmlns:a16="http://schemas.microsoft.com/office/drawing/2014/main" id="{293348BD-CE14-4918-87F2-92079B1FBAA6}"/>
              </a:ext>
            </a:extLst>
          </p:cNvPr>
          <p:cNvSpPr txBox="1"/>
          <p:nvPr/>
        </p:nvSpPr>
        <p:spPr>
          <a:xfrm>
            <a:off x="9610966" y="2628546"/>
            <a:ext cx="1514050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de-CH" sz="1400" dirty="0">
                <a:latin typeface="+mj-lt"/>
              </a:rPr>
              <a:t>Communicator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EEDB3895-68D3-4A44-8A55-A97D0B30743B}"/>
              </a:ext>
            </a:extLst>
          </p:cNvPr>
          <p:cNvSpPr txBox="1"/>
          <p:nvPr/>
        </p:nvSpPr>
        <p:spPr>
          <a:xfrm>
            <a:off x="9610965" y="4296080"/>
            <a:ext cx="1514051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de-CH" sz="1400" dirty="0">
                <a:latin typeface="+mj-lt"/>
              </a:rPr>
              <a:t>Communicator</a:t>
            </a: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9D308B55-0734-404E-89DC-5B9625F4EE47}"/>
              </a:ext>
            </a:extLst>
          </p:cNvPr>
          <p:cNvSpPr txBox="1"/>
          <p:nvPr/>
        </p:nvSpPr>
        <p:spPr>
          <a:xfrm>
            <a:off x="9610966" y="3457588"/>
            <a:ext cx="1329362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de-CH" sz="1400" dirty="0" err="1">
                <a:latin typeface="+mj-lt"/>
              </a:rPr>
              <a:t>Product</a:t>
            </a:r>
            <a:endParaRPr lang="de-CH" sz="1400" dirty="0">
              <a:latin typeface="+mj-lt"/>
            </a:endParaRP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289D63A0-7614-4915-A9EA-F05DD3EF2F46}"/>
              </a:ext>
            </a:extLst>
          </p:cNvPr>
          <p:cNvSpPr txBox="1"/>
          <p:nvPr/>
        </p:nvSpPr>
        <p:spPr>
          <a:xfrm>
            <a:off x="9671540" y="5342663"/>
            <a:ext cx="1234066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1400" dirty="0" err="1">
                <a:latin typeface="+mj-lt"/>
              </a:rPr>
              <a:t>Product</a:t>
            </a:r>
            <a:endParaRPr lang="de-CH" sz="1400" dirty="0">
              <a:latin typeface="+mj-lt"/>
            </a:endParaRPr>
          </a:p>
        </p:txBody>
      </p:sp>
      <p:sp>
        <p:nvSpPr>
          <p:cNvPr id="82" name="Textfeld 81">
            <a:extLst>
              <a:ext uri="{FF2B5EF4-FFF2-40B4-BE49-F238E27FC236}">
                <a16:creationId xmlns:a16="http://schemas.microsoft.com/office/drawing/2014/main" id="{0E3DEBC0-3790-4F67-A5E0-F96D0E1FBB4F}"/>
              </a:ext>
            </a:extLst>
          </p:cNvPr>
          <p:cNvSpPr txBox="1"/>
          <p:nvPr/>
        </p:nvSpPr>
        <p:spPr>
          <a:xfrm>
            <a:off x="5807968" y="5342663"/>
            <a:ext cx="1335127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1400" dirty="0" err="1">
                <a:latin typeface="+mj-lt"/>
              </a:rPr>
              <a:t>Product</a:t>
            </a:r>
            <a:endParaRPr lang="de-CH" sz="1400" dirty="0">
              <a:latin typeface="+mj-lt"/>
            </a:endParaRPr>
          </a:p>
        </p:txBody>
      </p:sp>
      <p:sp>
        <p:nvSpPr>
          <p:cNvPr id="83" name="Textfeld 82">
            <a:extLst>
              <a:ext uri="{FF2B5EF4-FFF2-40B4-BE49-F238E27FC236}">
                <a16:creationId xmlns:a16="http://schemas.microsoft.com/office/drawing/2014/main" id="{322E72B6-81B9-4C1E-BB92-7C1E1010AC3D}"/>
              </a:ext>
            </a:extLst>
          </p:cNvPr>
          <p:cNvSpPr txBox="1"/>
          <p:nvPr/>
        </p:nvSpPr>
        <p:spPr>
          <a:xfrm>
            <a:off x="7912007" y="5342663"/>
            <a:ext cx="1089520" cy="21544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1400" dirty="0" err="1">
                <a:latin typeface="+mj-lt"/>
              </a:rPr>
              <a:t>Product</a:t>
            </a:r>
            <a:endParaRPr lang="de-CH" sz="1400" dirty="0">
              <a:latin typeface="+mj-lt"/>
            </a:endParaRP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92FB8CF9-D07F-4318-9C8B-2E1688B7CACB}"/>
              </a:ext>
            </a:extLst>
          </p:cNvPr>
          <p:cNvGrpSpPr/>
          <p:nvPr/>
        </p:nvGrpSpPr>
        <p:grpSpPr>
          <a:xfrm>
            <a:off x="9109530" y="2489430"/>
            <a:ext cx="460287" cy="459335"/>
            <a:chOff x="9527904" y="1919981"/>
            <a:chExt cx="460287" cy="459335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8393B945-37E4-4EC2-9C39-4618628FB6BC}"/>
                </a:ext>
              </a:extLst>
            </p:cNvPr>
            <p:cNvSpPr/>
            <p:nvPr/>
          </p:nvSpPr>
          <p:spPr>
            <a:xfrm>
              <a:off x="9527904" y="1919981"/>
              <a:ext cx="460287" cy="459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E55D0E78-0667-49CC-9B54-E222A92AB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7904" y="1920139"/>
              <a:ext cx="459177" cy="45917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grpSp>
        <p:nvGrpSpPr>
          <p:cNvPr id="63" name="Gruppieren 62">
            <a:extLst>
              <a:ext uri="{FF2B5EF4-FFF2-40B4-BE49-F238E27FC236}">
                <a16:creationId xmlns:a16="http://schemas.microsoft.com/office/drawing/2014/main" id="{1ECF0444-6321-4725-A5AB-94644372EDE3}"/>
              </a:ext>
            </a:extLst>
          </p:cNvPr>
          <p:cNvGrpSpPr/>
          <p:nvPr/>
        </p:nvGrpSpPr>
        <p:grpSpPr>
          <a:xfrm>
            <a:off x="9102320" y="4121235"/>
            <a:ext cx="460287" cy="459335"/>
            <a:chOff x="9527904" y="1919981"/>
            <a:chExt cx="460287" cy="459335"/>
          </a:xfrm>
        </p:grpSpPr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6EA2CB98-17FA-4E0D-BDDB-F7C79718BDB4}"/>
                </a:ext>
              </a:extLst>
            </p:cNvPr>
            <p:cNvSpPr/>
            <p:nvPr/>
          </p:nvSpPr>
          <p:spPr>
            <a:xfrm>
              <a:off x="9527904" y="1919981"/>
              <a:ext cx="460287" cy="459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9B2D1F64-0607-4D54-A5ED-6A19C286F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7904" y="1920139"/>
              <a:ext cx="459177" cy="45917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59F20627-BDD0-4A67-A7BD-6AD81B856901}"/>
              </a:ext>
            </a:extLst>
          </p:cNvPr>
          <p:cNvGrpSpPr/>
          <p:nvPr/>
        </p:nvGrpSpPr>
        <p:grpSpPr>
          <a:xfrm>
            <a:off x="9102320" y="3294207"/>
            <a:ext cx="463088" cy="461978"/>
            <a:chOff x="10882380" y="2588415"/>
            <a:chExt cx="463088" cy="461978"/>
          </a:xfrm>
        </p:grpSpPr>
        <p:sp>
          <p:nvSpPr>
            <p:cNvPr id="67" name="Rechteck 66">
              <a:extLst>
                <a:ext uri="{FF2B5EF4-FFF2-40B4-BE49-F238E27FC236}">
                  <a16:creationId xmlns:a16="http://schemas.microsoft.com/office/drawing/2014/main" id="{5DABFE36-6256-4B4C-8CD4-1D87849B5E26}"/>
                </a:ext>
              </a:extLst>
            </p:cNvPr>
            <p:cNvSpPr/>
            <p:nvPr/>
          </p:nvSpPr>
          <p:spPr>
            <a:xfrm>
              <a:off x="10885181" y="2590932"/>
              <a:ext cx="460287" cy="459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AE5FA878-35E5-473F-94C8-A4D83DEE7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2380" y="2588415"/>
              <a:ext cx="461978" cy="46197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50" name="Titel 2">
            <a:extLst>
              <a:ext uri="{FF2B5EF4-FFF2-40B4-BE49-F238E27FC236}">
                <a16:creationId xmlns:a16="http://schemas.microsoft.com/office/drawing/2014/main" id="{58FB1BDD-3D33-A32C-B9F7-EF30314C8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48681"/>
            <a:ext cx="9028381" cy="576063"/>
          </a:xfrm>
        </p:spPr>
        <p:txBody>
          <a:bodyPr/>
          <a:lstStyle/>
          <a:p>
            <a:r>
              <a:rPr lang="de-DE" dirty="0"/>
              <a:t>Funktionsweise</a:t>
            </a:r>
          </a:p>
        </p:txBody>
      </p:sp>
      <p:pic>
        <p:nvPicPr>
          <p:cNvPr id="55" name="Grafik 54">
            <a:extLst>
              <a:ext uri="{FF2B5EF4-FFF2-40B4-BE49-F238E27FC236}">
                <a16:creationId xmlns:a16="http://schemas.microsoft.com/office/drawing/2014/main" id="{64D9BB2B-4122-85AB-A9A2-D33378A7BD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674" y="654873"/>
            <a:ext cx="753200" cy="753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6DD35A8A-E4D5-FA85-53D9-C07B2C116D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571" y="654873"/>
            <a:ext cx="757903" cy="7579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2112A68-61FD-4BA8-CFCD-0AAD440A1090}"/>
              </a:ext>
            </a:extLst>
          </p:cNvPr>
          <p:cNvSpPr txBox="1"/>
          <p:nvPr/>
        </p:nvSpPr>
        <p:spPr>
          <a:xfrm>
            <a:off x="3102429" y="3266105"/>
            <a:ext cx="6204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/>
              <a:t> </a:t>
            </a:r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AC5AFBE7-2A95-A5A9-6070-7B7962562133}"/>
              </a:ext>
            </a:extLst>
          </p:cNvPr>
          <p:cNvSpPr/>
          <p:nvPr/>
        </p:nvSpPr>
        <p:spPr>
          <a:xfrm>
            <a:off x="6193722" y="5563586"/>
            <a:ext cx="1558462" cy="673726"/>
          </a:xfrm>
          <a:prstGeom prst="rect">
            <a:avLst/>
          </a:prstGeom>
          <a:solidFill>
            <a:srgbClr val="5AB8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>
                <a:latin typeface="+mj-lt"/>
              </a:rPr>
              <a:t>Wärmepumpe</a:t>
            </a:r>
          </a:p>
        </p:txBody>
      </p: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C1A5FAB3-420B-4767-BBAE-1197681DE067}"/>
              </a:ext>
            </a:extLst>
          </p:cNvPr>
          <p:cNvGrpSpPr/>
          <p:nvPr/>
        </p:nvGrpSpPr>
        <p:grpSpPr>
          <a:xfrm>
            <a:off x="7217088" y="5194064"/>
            <a:ext cx="463088" cy="461978"/>
            <a:chOff x="10882380" y="2588415"/>
            <a:chExt cx="463088" cy="461978"/>
          </a:xfrm>
        </p:grpSpPr>
        <p:sp>
          <p:nvSpPr>
            <p:cNvPr id="71" name="Rechteck 70">
              <a:extLst>
                <a:ext uri="{FF2B5EF4-FFF2-40B4-BE49-F238E27FC236}">
                  <a16:creationId xmlns:a16="http://schemas.microsoft.com/office/drawing/2014/main" id="{D87265AD-6CCE-4AD1-AE01-A8B2409EE2DD}"/>
                </a:ext>
              </a:extLst>
            </p:cNvPr>
            <p:cNvSpPr/>
            <p:nvPr/>
          </p:nvSpPr>
          <p:spPr>
            <a:xfrm>
              <a:off x="10885181" y="2590932"/>
              <a:ext cx="460287" cy="459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72" name="Grafik 71">
              <a:extLst>
                <a:ext uri="{FF2B5EF4-FFF2-40B4-BE49-F238E27FC236}">
                  <a16:creationId xmlns:a16="http://schemas.microsoft.com/office/drawing/2014/main" id="{95F616BB-CDD0-4AA8-A7E6-54F51434D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2380" y="2588415"/>
              <a:ext cx="461978" cy="46197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11" name="Rechteck 10">
            <a:extLst>
              <a:ext uri="{FF2B5EF4-FFF2-40B4-BE49-F238E27FC236}">
                <a16:creationId xmlns:a16="http://schemas.microsoft.com/office/drawing/2014/main" id="{AA5290E1-5B49-5076-D2DA-DDE675B280AD}"/>
              </a:ext>
            </a:extLst>
          </p:cNvPr>
          <p:cNvSpPr/>
          <p:nvPr/>
        </p:nvSpPr>
        <p:spPr>
          <a:xfrm>
            <a:off x="9951349" y="5554406"/>
            <a:ext cx="1558461" cy="673726"/>
          </a:xfrm>
          <a:prstGeom prst="rect">
            <a:avLst/>
          </a:prstGeom>
          <a:solidFill>
            <a:srgbClr val="5AB8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>
                <a:latin typeface="+mj-lt"/>
              </a:rPr>
              <a:t>Ladestation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DEA8B95-BC80-1267-A160-143F74950C26}"/>
              </a:ext>
            </a:extLst>
          </p:cNvPr>
          <p:cNvSpPr/>
          <p:nvPr/>
        </p:nvSpPr>
        <p:spPr>
          <a:xfrm>
            <a:off x="8075986" y="5540175"/>
            <a:ext cx="1558461" cy="673726"/>
          </a:xfrm>
          <a:prstGeom prst="rect">
            <a:avLst/>
          </a:prstGeom>
          <a:solidFill>
            <a:srgbClr val="5AB8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dirty="0">
                <a:latin typeface="+mj-lt"/>
              </a:rPr>
              <a:t>Wechselrichter</a:t>
            </a:r>
          </a:p>
        </p:txBody>
      </p:sp>
      <p:grpSp>
        <p:nvGrpSpPr>
          <p:cNvPr id="73" name="Gruppieren 72">
            <a:extLst>
              <a:ext uri="{FF2B5EF4-FFF2-40B4-BE49-F238E27FC236}">
                <a16:creationId xmlns:a16="http://schemas.microsoft.com/office/drawing/2014/main" id="{8E1B2171-F74F-4A3A-ADA7-4E8523A7DA72}"/>
              </a:ext>
            </a:extLst>
          </p:cNvPr>
          <p:cNvGrpSpPr/>
          <p:nvPr/>
        </p:nvGrpSpPr>
        <p:grpSpPr>
          <a:xfrm>
            <a:off x="9107574" y="5194064"/>
            <a:ext cx="463088" cy="461978"/>
            <a:chOff x="10882380" y="2588415"/>
            <a:chExt cx="463088" cy="461978"/>
          </a:xfrm>
        </p:grpSpPr>
        <p:sp>
          <p:nvSpPr>
            <p:cNvPr id="74" name="Rechteck 73">
              <a:extLst>
                <a:ext uri="{FF2B5EF4-FFF2-40B4-BE49-F238E27FC236}">
                  <a16:creationId xmlns:a16="http://schemas.microsoft.com/office/drawing/2014/main" id="{6CAE735A-FC4D-48E7-9DD8-FB890DEBE210}"/>
                </a:ext>
              </a:extLst>
            </p:cNvPr>
            <p:cNvSpPr/>
            <p:nvPr/>
          </p:nvSpPr>
          <p:spPr>
            <a:xfrm>
              <a:off x="10885181" y="2590932"/>
              <a:ext cx="460287" cy="459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75" name="Grafik 74">
              <a:extLst>
                <a:ext uri="{FF2B5EF4-FFF2-40B4-BE49-F238E27FC236}">
                  <a16:creationId xmlns:a16="http://schemas.microsoft.com/office/drawing/2014/main" id="{80DA3D69-6570-4571-A7B4-3449F7801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2380" y="2588415"/>
              <a:ext cx="461978" cy="46197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grpSp>
        <p:nvGrpSpPr>
          <p:cNvPr id="76" name="Gruppieren 75">
            <a:extLst>
              <a:ext uri="{FF2B5EF4-FFF2-40B4-BE49-F238E27FC236}">
                <a16:creationId xmlns:a16="http://schemas.microsoft.com/office/drawing/2014/main" id="{29A7EDDA-AE5E-492E-951E-D68748B17B8E}"/>
              </a:ext>
            </a:extLst>
          </p:cNvPr>
          <p:cNvGrpSpPr/>
          <p:nvPr/>
        </p:nvGrpSpPr>
        <p:grpSpPr>
          <a:xfrm>
            <a:off x="10980667" y="5194064"/>
            <a:ext cx="463088" cy="461978"/>
            <a:chOff x="10882380" y="2588415"/>
            <a:chExt cx="463088" cy="461978"/>
          </a:xfrm>
        </p:grpSpPr>
        <p:sp>
          <p:nvSpPr>
            <p:cNvPr id="81" name="Rechteck 80">
              <a:extLst>
                <a:ext uri="{FF2B5EF4-FFF2-40B4-BE49-F238E27FC236}">
                  <a16:creationId xmlns:a16="http://schemas.microsoft.com/office/drawing/2014/main" id="{C40B9ADC-D25C-427A-8D09-E1C5AE7B141D}"/>
                </a:ext>
              </a:extLst>
            </p:cNvPr>
            <p:cNvSpPr/>
            <p:nvPr/>
          </p:nvSpPr>
          <p:spPr>
            <a:xfrm>
              <a:off x="10885181" y="2590932"/>
              <a:ext cx="460287" cy="459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pic>
          <p:nvPicPr>
            <p:cNvPr id="84" name="Grafik 83">
              <a:extLst>
                <a:ext uri="{FF2B5EF4-FFF2-40B4-BE49-F238E27FC236}">
                  <a16:creationId xmlns:a16="http://schemas.microsoft.com/office/drawing/2014/main" id="{9DFFF3F3-D617-488D-8116-CDE12B3E6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2380" y="2588415"/>
              <a:ext cx="461978" cy="46197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154747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echteck 97">
            <a:extLst>
              <a:ext uri="{FF2B5EF4-FFF2-40B4-BE49-F238E27FC236}">
                <a16:creationId xmlns:a16="http://schemas.microsoft.com/office/drawing/2014/main" id="{72ED2C1E-A98F-BC46-A917-1B963A693EBA}"/>
              </a:ext>
            </a:extLst>
          </p:cNvPr>
          <p:cNvSpPr/>
          <p:nvPr/>
        </p:nvSpPr>
        <p:spPr>
          <a:xfrm>
            <a:off x="6535170" y="4437112"/>
            <a:ext cx="5179696" cy="15833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0" name="Rechteck 99">
            <a:extLst>
              <a:ext uri="{FF2B5EF4-FFF2-40B4-BE49-F238E27FC236}">
                <a16:creationId xmlns:a16="http://schemas.microsoft.com/office/drawing/2014/main" id="{5E90D291-68C4-0E4F-BF9B-D21DDE943492}"/>
              </a:ext>
            </a:extLst>
          </p:cNvPr>
          <p:cNvSpPr/>
          <p:nvPr/>
        </p:nvSpPr>
        <p:spPr>
          <a:xfrm>
            <a:off x="6501756" y="2160937"/>
            <a:ext cx="5213941" cy="15833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6" name="Rechteck 95">
            <a:extLst>
              <a:ext uri="{FF2B5EF4-FFF2-40B4-BE49-F238E27FC236}">
                <a16:creationId xmlns:a16="http://schemas.microsoft.com/office/drawing/2014/main" id="{794896DC-0321-D540-9C03-06E48AA613D6}"/>
              </a:ext>
            </a:extLst>
          </p:cNvPr>
          <p:cNvSpPr/>
          <p:nvPr/>
        </p:nvSpPr>
        <p:spPr>
          <a:xfrm>
            <a:off x="477135" y="4437312"/>
            <a:ext cx="5691532" cy="15833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C8DA11A0-8C87-6945-AFF0-07D692FC487D}"/>
              </a:ext>
            </a:extLst>
          </p:cNvPr>
          <p:cNvSpPr/>
          <p:nvPr/>
        </p:nvSpPr>
        <p:spPr>
          <a:xfrm>
            <a:off x="477135" y="2160937"/>
            <a:ext cx="5690873" cy="15833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4CBB132C-B19B-40DD-B748-9A9A07D12A73}"/>
              </a:ext>
            </a:extLst>
          </p:cNvPr>
          <p:cNvSpPr txBox="1">
            <a:spLocks/>
          </p:cNvSpPr>
          <p:nvPr/>
        </p:nvSpPr>
        <p:spPr>
          <a:xfrm>
            <a:off x="477135" y="2374434"/>
            <a:ext cx="5261958" cy="1458265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4621" indent="-174621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54" indent="-185734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75" indent="-174621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21" indent="-184146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lvl="1" indent="-180975">
              <a:buClr>
                <a:schemeClr val="accent1">
                  <a:lumMod val="75000"/>
                </a:schemeClr>
              </a:buClr>
              <a:buNone/>
            </a:pPr>
            <a:r>
              <a:rPr lang="de-CH" sz="1400" dirty="0"/>
              <a:t>–	</a:t>
            </a:r>
            <a:r>
              <a:rPr lang="de-CH" sz="1400" dirty="0" err="1"/>
              <a:t>SmartGridready</a:t>
            </a:r>
            <a:r>
              <a:rPr lang="de-CH" sz="1400" dirty="0"/>
              <a:t>-Komponenten </a:t>
            </a:r>
            <a:r>
              <a:rPr lang="de-CH" sz="1400" b="1" dirty="0"/>
              <a:t>kommunizieren</a:t>
            </a:r>
            <a:r>
              <a:rPr lang="de-CH" sz="1400" dirty="0"/>
              <a:t> miteinander</a:t>
            </a:r>
            <a:endParaRPr lang="de-CH" sz="1400" dirty="0">
              <a:highlight>
                <a:srgbClr val="DBE7D5"/>
              </a:highlight>
            </a:endParaRPr>
          </a:p>
          <a:p>
            <a:pPr marL="180975" lvl="1" indent="-180975">
              <a:buFont typeface="Wingdings" panose="05000000000000000000" pitchFamily="2" charset="2"/>
              <a:buChar char="à"/>
            </a:pPr>
            <a:endParaRPr lang="de-CH" sz="1400" dirty="0"/>
          </a:p>
          <a:p>
            <a:pPr marL="180975" lvl="1" indent="-180975">
              <a:buClr>
                <a:schemeClr val="accent1">
                  <a:lumMod val="75000"/>
                </a:schemeClr>
              </a:buClr>
              <a:buNone/>
            </a:pPr>
            <a:r>
              <a:rPr lang="de-CH" sz="1400" dirty="0"/>
              <a:t>–	</a:t>
            </a:r>
            <a:r>
              <a:rPr lang="de-CH" sz="1400" dirty="0" err="1"/>
              <a:t>SmartGridready</a:t>
            </a:r>
            <a:r>
              <a:rPr lang="de-CH" sz="1400" dirty="0"/>
              <a:t>-Komponenten können einfach </a:t>
            </a:r>
            <a:r>
              <a:rPr lang="de-CH" sz="1400" b="1" dirty="0"/>
              <a:t>ausgetauscht</a:t>
            </a:r>
            <a:r>
              <a:rPr lang="de-CH" sz="1400" dirty="0"/>
              <a:t> werden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3CCAF234-0B9C-4621-9D40-957811D6485E}"/>
              </a:ext>
            </a:extLst>
          </p:cNvPr>
          <p:cNvSpPr txBox="1">
            <a:spLocks/>
          </p:cNvSpPr>
          <p:nvPr/>
        </p:nvSpPr>
        <p:spPr>
          <a:xfrm>
            <a:off x="6549630" y="2374434"/>
            <a:ext cx="5090986" cy="1299377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4621" indent="-174621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54" indent="-185734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75" indent="-174621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21" indent="-184146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lvl="1" indent="-173038">
              <a:buClr>
                <a:schemeClr val="accent1">
                  <a:lumMod val="75000"/>
                </a:schemeClr>
              </a:buClr>
              <a:buNone/>
            </a:pPr>
            <a:r>
              <a:rPr lang="de-CH" sz="1400" dirty="0"/>
              <a:t>–	</a:t>
            </a:r>
            <a:r>
              <a:rPr lang="de-CH" sz="1400" b="1" dirty="0"/>
              <a:t>Keine Anpassung </a:t>
            </a:r>
            <a:r>
              <a:rPr lang="de-CH" sz="1400" dirty="0"/>
              <a:t>an der Geräte-Software erforderlich  (auf «</a:t>
            </a:r>
            <a:r>
              <a:rPr lang="de-CH" sz="1400" dirty="0" err="1"/>
              <a:t>Product</a:t>
            </a:r>
            <a:r>
              <a:rPr lang="de-CH" sz="1400" dirty="0"/>
              <a:t>»-Seite)</a:t>
            </a:r>
          </a:p>
          <a:p>
            <a:pPr marL="180975" lvl="1" indent="-173038">
              <a:buFont typeface="Wingdings" panose="05000000000000000000" pitchFamily="2" charset="2"/>
              <a:buChar char="à"/>
            </a:pPr>
            <a:endParaRPr lang="de-CH" sz="1400" dirty="0"/>
          </a:p>
          <a:p>
            <a:pPr marL="180975" lvl="1" indent="-173038">
              <a:buClr>
                <a:schemeClr val="accent1">
                  <a:lumMod val="75000"/>
                </a:schemeClr>
              </a:buClr>
              <a:buNone/>
            </a:pPr>
            <a:r>
              <a:rPr lang="de-CH" sz="1400" dirty="0"/>
              <a:t>–	</a:t>
            </a:r>
            <a:r>
              <a:rPr lang="de-CH" sz="1400" b="1" dirty="0"/>
              <a:t>Geringer Aufwand </a:t>
            </a:r>
            <a:r>
              <a:rPr lang="de-CH" sz="1400" dirty="0"/>
              <a:t>für Produkt-hersteller</a:t>
            </a:r>
          </a:p>
        </p:txBody>
      </p:sp>
      <p:sp>
        <p:nvSpPr>
          <p:cNvPr id="95" name="Rechteck 94">
            <a:extLst>
              <a:ext uri="{FF2B5EF4-FFF2-40B4-BE49-F238E27FC236}">
                <a16:creationId xmlns:a16="http://schemas.microsoft.com/office/drawing/2014/main" id="{F9E0B426-E6EE-2843-BBB7-292D6086CFB0}"/>
              </a:ext>
            </a:extLst>
          </p:cNvPr>
          <p:cNvSpPr/>
          <p:nvPr/>
        </p:nvSpPr>
        <p:spPr>
          <a:xfrm>
            <a:off x="474967" y="1788558"/>
            <a:ext cx="14478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b="1" dirty="0"/>
              <a:t>KOMPATIBEL</a:t>
            </a:r>
          </a:p>
        </p:txBody>
      </p:sp>
      <p:sp>
        <p:nvSpPr>
          <p:cNvPr id="97" name="Rechteck 96">
            <a:extLst>
              <a:ext uri="{FF2B5EF4-FFF2-40B4-BE49-F238E27FC236}">
                <a16:creationId xmlns:a16="http://schemas.microsoft.com/office/drawing/2014/main" id="{8748220C-9ED3-B446-BE98-C0A444F7B7BE}"/>
              </a:ext>
            </a:extLst>
          </p:cNvPr>
          <p:cNvSpPr/>
          <p:nvPr/>
        </p:nvSpPr>
        <p:spPr>
          <a:xfrm>
            <a:off x="477135" y="4077072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b="1" dirty="0"/>
              <a:t>NACHHALTIG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50E8EAE-99B8-FB40-B1A0-768F4EDA20F8}"/>
              </a:ext>
            </a:extLst>
          </p:cNvPr>
          <p:cNvSpPr/>
          <p:nvPr/>
        </p:nvSpPr>
        <p:spPr>
          <a:xfrm>
            <a:off x="477135" y="4581128"/>
            <a:ext cx="553544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1" indent="-180975">
              <a:buClr>
                <a:schemeClr val="accent1">
                  <a:lumMod val="75000"/>
                </a:schemeClr>
              </a:buClr>
            </a:pPr>
            <a:r>
              <a:rPr lang="de-CH" sz="1400" dirty="0"/>
              <a:t>–	Auch </a:t>
            </a:r>
            <a:r>
              <a:rPr lang="de-CH" sz="1400" b="1" dirty="0"/>
              <a:t>bestehende Geräte </a:t>
            </a:r>
            <a:r>
              <a:rPr lang="de-CH" sz="1400" dirty="0"/>
              <a:t>können </a:t>
            </a:r>
            <a:r>
              <a:rPr lang="de-CH" sz="1400" dirty="0" err="1"/>
              <a:t>SmartGridready</a:t>
            </a:r>
            <a:r>
              <a:rPr lang="de-CH" sz="1400" dirty="0"/>
              <a:t> gemacht und eingebunden werden</a:t>
            </a:r>
          </a:p>
          <a:p>
            <a:pPr marL="180975" lvl="1" indent="-180975">
              <a:buFont typeface="Wingdings" panose="05000000000000000000" pitchFamily="2" charset="2"/>
              <a:buChar char="à"/>
            </a:pPr>
            <a:endParaRPr lang="de-CH" sz="1400" dirty="0"/>
          </a:p>
          <a:p>
            <a:pPr marL="180975" lvl="1" indent="-180975">
              <a:buClr>
                <a:schemeClr val="accent1">
                  <a:lumMod val="75000"/>
                </a:schemeClr>
              </a:buClr>
            </a:pPr>
            <a:r>
              <a:rPr lang="de-CH" sz="1400" dirty="0"/>
              <a:t>–	</a:t>
            </a:r>
            <a:r>
              <a:rPr lang="de-CH" sz="1400" b="1" dirty="0"/>
              <a:t>Bereits eingebaute</a:t>
            </a:r>
            <a:r>
              <a:rPr lang="de-CH" sz="1400" dirty="0"/>
              <a:t> Geräte können </a:t>
            </a:r>
            <a:r>
              <a:rPr lang="de-CH" sz="1400" dirty="0" err="1"/>
              <a:t>SmartGridready</a:t>
            </a:r>
            <a:r>
              <a:rPr lang="de-CH" sz="1400" dirty="0"/>
              <a:t> werden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92799E9-80F7-5340-B646-3FDE4EE2CBC7}"/>
              </a:ext>
            </a:extLst>
          </p:cNvPr>
          <p:cNvSpPr/>
          <p:nvPr/>
        </p:nvSpPr>
        <p:spPr>
          <a:xfrm>
            <a:off x="6564156" y="4581128"/>
            <a:ext cx="50619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1" indent="-180975">
              <a:buClr>
                <a:schemeClr val="accent1">
                  <a:lumMod val="75000"/>
                </a:schemeClr>
              </a:buClr>
            </a:pPr>
            <a:r>
              <a:rPr lang="de-CH" sz="1400" dirty="0"/>
              <a:t>–	Der Standard ist </a:t>
            </a:r>
            <a:r>
              <a:rPr lang="de-CH" sz="1400" b="1" dirty="0"/>
              <a:t>zukunftsfähig </a:t>
            </a:r>
            <a:r>
              <a:rPr lang="de-CH" sz="1400" dirty="0"/>
              <a:t>... </a:t>
            </a:r>
          </a:p>
          <a:p>
            <a:pPr marL="180975" lvl="1" indent="-180975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à"/>
            </a:pPr>
            <a:endParaRPr lang="de-CH" sz="1400" dirty="0"/>
          </a:p>
          <a:p>
            <a:pPr marL="180975" lvl="1" indent="-180975">
              <a:buClr>
                <a:schemeClr val="accent1">
                  <a:lumMod val="75000"/>
                </a:schemeClr>
              </a:buClr>
            </a:pPr>
            <a:r>
              <a:rPr lang="de-CH" sz="1400" dirty="0"/>
              <a:t>–	... und erlaubt den Aufbau von </a:t>
            </a:r>
            <a:r>
              <a:rPr lang="de-CH" sz="1400" b="1" dirty="0"/>
              <a:t>intelligenten Systemen</a:t>
            </a:r>
            <a:r>
              <a:rPr lang="de-CH" sz="1400" dirty="0"/>
              <a:t> und </a:t>
            </a:r>
            <a:r>
              <a:rPr lang="de-CH" sz="1400" b="1" dirty="0"/>
              <a:t>Anwendungen</a:t>
            </a:r>
          </a:p>
        </p:txBody>
      </p:sp>
      <p:sp>
        <p:nvSpPr>
          <p:cNvPr id="99" name="Rechteck 98">
            <a:extLst>
              <a:ext uri="{FF2B5EF4-FFF2-40B4-BE49-F238E27FC236}">
                <a16:creationId xmlns:a16="http://schemas.microsoft.com/office/drawing/2014/main" id="{C5326B49-08B0-DE41-92A3-3F4011E28AF5}"/>
              </a:ext>
            </a:extLst>
          </p:cNvPr>
          <p:cNvSpPr/>
          <p:nvPr/>
        </p:nvSpPr>
        <p:spPr>
          <a:xfrm>
            <a:off x="6527956" y="1788558"/>
            <a:ext cx="10374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400" b="1" dirty="0"/>
              <a:t>EINFACH</a:t>
            </a:r>
          </a:p>
        </p:txBody>
      </p:sp>
      <p:sp>
        <p:nvSpPr>
          <p:cNvPr id="101" name="Rechteck 100">
            <a:extLst>
              <a:ext uri="{FF2B5EF4-FFF2-40B4-BE49-F238E27FC236}">
                <a16:creationId xmlns:a16="http://schemas.microsoft.com/office/drawing/2014/main" id="{DEFE9143-29A3-6A4B-985E-61483B84BE4A}"/>
              </a:ext>
            </a:extLst>
          </p:cNvPr>
          <p:cNvSpPr/>
          <p:nvPr/>
        </p:nvSpPr>
        <p:spPr>
          <a:xfrm>
            <a:off x="6521545" y="4077072"/>
            <a:ext cx="1409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CH" sz="1400" b="1" dirty="0"/>
              <a:t>INTELLIGENT</a:t>
            </a:r>
          </a:p>
        </p:txBody>
      </p:sp>
      <p:sp>
        <p:nvSpPr>
          <p:cNvPr id="25" name="Titel 5">
            <a:extLst>
              <a:ext uri="{FF2B5EF4-FFF2-40B4-BE49-F238E27FC236}">
                <a16:creationId xmlns:a16="http://schemas.microsoft.com/office/drawing/2014/main" id="{F8DB8422-F193-8D38-E2A7-EE0D1C0A6DDE}"/>
              </a:ext>
            </a:extLst>
          </p:cNvPr>
          <p:cNvSpPr txBox="1">
            <a:spLocks/>
          </p:cNvSpPr>
          <p:nvPr/>
        </p:nvSpPr>
        <p:spPr>
          <a:xfrm>
            <a:off x="479425" y="548681"/>
            <a:ext cx="9000951" cy="10801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2800" dirty="0"/>
              <a:t>Versprechen und Anspruch Der </a:t>
            </a:r>
            <a:r>
              <a:rPr lang="de-DE" sz="2800" dirty="0" err="1"/>
              <a:t>SmartGridready</a:t>
            </a:r>
            <a:r>
              <a:rPr lang="de-DE" sz="2800" dirty="0"/>
              <a:t>-Architektur</a:t>
            </a:r>
            <a:endParaRPr lang="de-CH" sz="28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2D63A4F-B8A9-A4E6-3D6A-BD96255DDE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674" y="654873"/>
            <a:ext cx="753200" cy="753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ED031D4-736E-4384-1F98-F425B21A13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571" y="654873"/>
            <a:ext cx="757903" cy="7579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81931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0521F53F-C17A-5F41-BB57-AD0095ACC91C}"/>
              </a:ext>
            </a:extLst>
          </p:cNvPr>
          <p:cNvSpPr txBox="1"/>
          <p:nvPr/>
        </p:nvSpPr>
        <p:spPr>
          <a:xfrm>
            <a:off x="479424" y="1866885"/>
            <a:ext cx="3816376" cy="44424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914377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  <a:defRPr sz="1600"/>
            </a:lvl1pPr>
            <a:lvl2pPr marL="174621" lvl="1" indent="-174621" defTabSz="914377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/>
            </a:lvl2pPr>
            <a:lvl3pPr marL="360354" indent="-185734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3pPr>
            <a:lvl4pPr marL="534975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4pPr>
            <a:lvl5pPr marL="719121" indent="-184146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ts val="2400"/>
              </a:lnSpc>
            </a:pPr>
            <a:r>
              <a:rPr lang="de-CH" sz="1400" dirty="0"/>
              <a:t>Das SmartGridready Stufenmodell für </a:t>
            </a:r>
            <a:r>
              <a:rPr lang="de-CH" sz="1400" dirty="0" err="1"/>
              <a:t>Product</a:t>
            </a:r>
            <a:r>
              <a:rPr lang="de-CH" sz="1400" dirty="0"/>
              <a:t> und Communicator beschreibt den Intelligenzgrad der unterstützten Funktionen.</a:t>
            </a:r>
          </a:p>
          <a:p>
            <a:pPr lvl="1">
              <a:lnSpc>
                <a:spcPts val="2400"/>
              </a:lnSpc>
            </a:pPr>
            <a:r>
              <a:rPr lang="de-CH" sz="1400" b="1" dirty="0"/>
              <a:t>Stufe 1 und 2 </a:t>
            </a:r>
            <a:r>
              <a:rPr lang="de-CH" sz="1400" dirty="0"/>
              <a:t>sind einfache ein/aus oder mehrere geschaltete Zustände – viele bestehende Geräte erfüllen diese Anforderungen bereits.</a:t>
            </a:r>
          </a:p>
          <a:p>
            <a:pPr lvl="1">
              <a:lnSpc>
                <a:spcPts val="2400"/>
              </a:lnSpc>
            </a:pPr>
            <a:r>
              <a:rPr lang="de-CH" sz="1400" b="1" dirty="0"/>
              <a:t>Stufe 3 </a:t>
            </a:r>
            <a:r>
              <a:rPr lang="de-CH" sz="1400" dirty="0"/>
              <a:t>sind die Daten kontinuierlich.</a:t>
            </a:r>
          </a:p>
          <a:p>
            <a:pPr lvl="1">
              <a:lnSpc>
                <a:spcPts val="2400"/>
              </a:lnSpc>
            </a:pPr>
            <a:r>
              <a:rPr lang="de-CH" sz="1400" dirty="0"/>
              <a:t>Die </a:t>
            </a:r>
            <a:r>
              <a:rPr lang="de-CH" sz="1400" b="1" dirty="0"/>
              <a:t>Stufen 4–6 </a:t>
            </a:r>
            <a:r>
              <a:rPr lang="de-CH" sz="1400" dirty="0"/>
              <a:t>erlauben dynamische Interaktion, bis hin zum «digitalen Zwilling».</a:t>
            </a:r>
          </a:p>
        </p:txBody>
      </p:sp>
      <p:sp>
        <p:nvSpPr>
          <p:cNvPr id="21" name="Titel 5">
            <a:extLst>
              <a:ext uri="{FF2B5EF4-FFF2-40B4-BE49-F238E27FC236}">
                <a16:creationId xmlns:a16="http://schemas.microsoft.com/office/drawing/2014/main" id="{DACE93E1-EA0B-89AE-6538-5361B30C6A2F}"/>
              </a:ext>
            </a:extLst>
          </p:cNvPr>
          <p:cNvSpPr txBox="1">
            <a:spLocks/>
          </p:cNvSpPr>
          <p:nvPr/>
        </p:nvSpPr>
        <p:spPr>
          <a:xfrm>
            <a:off x="479425" y="548681"/>
            <a:ext cx="9028381" cy="10801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CH" sz="2800" dirty="0"/>
              <a:t>Das </a:t>
            </a:r>
            <a:r>
              <a:rPr lang="de-CH" sz="2800" dirty="0" err="1"/>
              <a:t>stufenmodell</a:t>
            </a:r>
            <a:endParaRPr lang="de-CH" sz="2800" dirty="0">
              <a:highlight>
                <a:srgbClr val="00FFFF"/>
              </a:highlight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2CDB8DF-434B-7842-90C5-1DAF32F7A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674" y="654873"/>
            <a:ext cx="753200" cy="753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3CFE92C-712C-7592-4321-7E66667761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571" y="654873"/>
            <a:ext cx="757903" cy="7579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BBC8795-996F-5D9D-0935-F86E678F46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107" y="1569611"/>
            <a:ext cx="4032448" cy="470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66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63BC460-2C54-1067-C5C2-5BD013B93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09"/>
            <a:ext cx="12192000" cy="6856491"/>
          </a:xfrm>
          <a:prstGeom prst="rect">
            <a:avLst/>
          </a:prstGeom>
        </p:spPr>
      </p:pic>
      <p:sp>
        <p:nvSpPr>
          <p:cNvPr id="13" name="Titel 5">
            <a:extLst>
              <a:ext uri="{FF2B5EF4-FFF2-40B4-BE49-F238E27FC236}">
                <a16:creationId xmlns:a16="http://schemas.microsoft.com/office/drawing/2014/main" id="{26F7EDA4-90D3-2041-A710-D74E533FCC84}"/>
              </a:ext>
            </a:extLst>
          </p:cNvPr>
          <p:cNvSpPr txBox="1">
            <a:spLocks/>
          </p:cNvSpPr>
          <p:nvPr/>
        </p:nvSpPr>
        <p:spPr>
          <a:xfrm>
            <a:off x="479425" y="548681"/>
            <a:ext cx="11233150" cy="10801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CH" sz="2800" dirty="0"/>
              <a:t>Integrator: Das Planungslabel für funktionierendes Energiemanagement</a:t>
            </a:r>
            <a:endParaRPr lang="de-CH" sz="2800" dirty="0">
              <a:highlight>
                <a:srgbClr val="00FFFF"/>
              </a:highlight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D3C39D4-7D43-0CBC-BA5A-2E034772FB1F}"/>
              </a:ext>
            </a:extLst>
          </p:cNvPr>
          <p:cNvGrpSpPr/>
          <p:nvPr/>
        </p:nvGrpSpPr>
        <p:grpSpPr>
          <a:xfrm>
            <a:off x="8127328" y="3962638"/>
            <a:ext cx="3594992" cy="2193990"/>
            <a:chOff x="7692729" y="3962638"/>
            <a:chExt cx="3594992" cy="2193990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BB9E6050-A8A6-5FEE-48C3-A00D648409D4}"/>
                </a:ext>
              </a:extLst>
            </p:cNvPr>
            <p:cNvSpPr/>
            <p:nvPr/>
          </p:nvSpPr>
          <p:spPr>
            <a:xfrm>
              <a:off x="7692729" y="3962638"/>
              <a:ext cx="3594992" cy="21939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689F1365-4359-D9B6-0771-D7A55CA05C8F}"/>
                </a:ext>
              </a:extLst>
            </p:cNvPr>
            <p:cNvSpPr/>
            <p:nvPr/>
          </p:nvSpPr>
          <p:spPr>
            <a:xfrm>
              <a:off x="7822953" y="4087561"/>
              <a:ext cx="154721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sz="1400" b="1" dirty="0"/>
                <a:t>ANWENDUNG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4088EB4B-C783-2C72-F1D6-33BCC25AD7AD}"/>
                </a:ext>
              </a:extLst>
            </p:cNvPr>
            <p:cNvSpPr txBox="1"/>
            <p:nvPr/>
          </p:nvSpPr>
          <p:spPr>
            <a:xfrm>
              <a:off x="8001097" y="5694384"/>
              <a:ext cx="104585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400" dirty="0">
                  <a:latin typeface="+mj-lt"/>
                </a:rPr>
                <a:t>Building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ECE2F089-09BC-2A44-DA12-8E19F9609284}"/>
                </a:ext>
              </a:extLst>
            </p:cNvPr>
            <p:cNvSpPr txBox="1"/>
            <p:nvPr/>
          </p:nvSpPr>
          <p:spPr>
            <a:xfrm>
              <a:off x="9620278" y="5694384"/>
              <a:ext cx="104585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400" dirty="0">
                  <a:latin typeface="+mj-lt"/>
                </a:rPr>
                <a:t>Campus</a:t>
              </a: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040E8655-87A9-6308-6240-15CA7B3D7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3735" y="4479220"/>
              <a:ext cx="1078746" cy="1078746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CD2D4349-4D86-7C5D-2CAC-0E02D5318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8208" y="4479220"/>
              <a:ext cx="1078746" cy="1078746"/>
            </a:xfrm>
            <a:prstGeom prst="rect">
              <a:avLst/>
            </a:prstGeom>
          </p:spPr>
        </p:pic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233B781-9D4C-9387-BBB6-0195793E0714}"/>
              </a:ext>
            </a:extLst>
          </p:cNvPr>
          <p:cNvGrpSpPr/>
          <p:nvPr/>
        </p:nvGrpSpPr>
        <p:grpSpPr>
          <a:xfrm>
            <a:off x="5178679" y="3861048"/>
            <a:ext cx="2295580" cy="2295580"/>
            <a:chOff x="4891909" y="3861048"/>
            <a:chExt cx="2295580" cy="229558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9745518-6694-6E18-E2A6-739AB01F194B}"/>
                </a:ext>
              </a:extLst>
            </p:cNvPr>
            <p:cNvSpPr/>
            <p:nvPr/>
          </p:nvSpPr>
          <p:spPr>
            <a:xfrm>
              <a:off x="4891909" y="3861048"/>
              <a:ext cx="2295580" cy="2295580"/>
            </a:xfrm>
            <a:prstGeom prst="ellipse">
              <a:avLst/>
            </a:prstGeom>
            <a:solidFill>
              <a:srgbClr val="5AB88F"/>
            </a:solidFill>
          </p:spPr>
          <p:txBody>
            <a:bodyPr tIns="180000"/>
            <a:lstStyle/>
            <a:p>
              <a:pPr defTabSz="914377"/>
              <a:r>
                <a:rPr lang="de-DE" sz="1600" dirty="0">
                  <a:solidFill>
                    <a:schemeClr val="tx1"/>
                  </a:solidFill>
                </a:rPr>
                <a:t>    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DFDF68C3-F587-786A-BD1E-9C22AC437792}"/>
                </a:ext>
              </a:extLst>
            </p:cNvPr>
            <p:cNvSpPr txBox="1"/>
            <p:nvPr/>
          </p:nvSpPr>
          <p:spPr>
            <a:xfrm>
              <a:off x="5241643" y="5694384"/>
              <a:ext cx="166522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400" dirty="0">
                  <a:solidFill>
                    <a:schemeClr val="bg1"/>
                  </a:solidFill>
                  <a:latin typeface="+mj-lt"/>
                </a:rPr>
                <a:t>Integrator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F1219BD2-7B95-E4C4-CFDA-4E8C6655C0C8}"/>
                </a:ext>
              </a:extLst>
            </p:cNvPr>
            <p:cNvSpPr/>
            <p:nvPr/>
          </p:nvSpPr>
          <p:spPr>
            <a:xfrm>
              <a:off x="5328862" y="4067043"/>
              <a:ext cx="14526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CH" sz="1400" b="1" dirty="0">
                  <a:solidFill>
                    <a:schemeClr val="bg1"/>
                  </a:solidFill>
                </a:rPr>
                <a:t>KONZEPTION</a:t>
              </a:r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AEDA0B97-B7D2-2BF0-1348-F68AE4B3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0078" y="4338941"/>
              <a:ext cx="1320800" cy="1333500"/>
            </a:xfrm>
            <a:prstGeom prst="rect">
              <a:avLst/>
            </a:prstGeom>
          </p:spPr>
        </p:pic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CE0DDBF1-955F-2760-3AA3-DE5F6D733313}"/>
              </a:ext>
            </a:extLst>
          </p:cNvPr>
          <p:cNvGrpSpPr/>
          <p:nvPr/>
        </p:nvGrpSpPr>
        <p:grpSpPr>
          <a:xfrm>
            <a:off x="484307" y="3925114"/>
            <a:ext cx="4041302" cy="2218017"/>
            <a:chOff x="484307" y="3925114"/>
            <a:chExt cx="4041302" cy="2218017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FDB4D461-410E-AD0A-BD7E-68E3D48508B0}"/>
                </a:ext>
              </a:extLst>
            </p:cNvPr>
            <p:cNvSpPr/>
            <p:nvPr/>
          </p:nvSpPr>
          <p:spPr>
            <a:xfrm>
              <a:off x="484307" y="3925114"/>
              <a:ext cx="4041302" cy="22180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8AFC1C0B-B680-9334-4532-AF85182935EF}"/>
                </a:ext>
              </a:extLst>
            </p:cNvPr>
            <p:cNvSpPr txBox="1"/>
            <p:nvPr/>
          </p:nvSpPr>
          <p:spPr>
            <a:xfrm>
              <a:off x="934992" y="5694384"/>
              <a:ext cx="104585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400" dirty="0" err="1">
                  <a:latin typeface="+mj-lt"/>
                </a:rPr>
                <a:t>Product</a:t>
              </a:r>
              <a:endParaRPr lang="de-CH" sz="1400" dirty="0">
                <a:latin typeface="+mj-lt"/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109C70E8-2ABA-9B66-EEDB-024630A565E1}"/>
                </a:ext>
              </a:extLst>
            </p:cNvPr>
            <p:cNvSpPr txBox="1"/>
            <p:nvPr/>
          </p:nvSpPr>
          <p:spPr>
            <a:xfrm>
              <a:off x="2289217" y="5694384"/>
              <a:ext cx="189193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400" dirty="0">
                  <a:latin typeface="+mj-lt"/>
                </a:rPr>
                <a:t>Communicator</a:t>
              </a:r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E42D250C-41A7-E8E4-BDAD-13CE8984FA7F}"/>
                </a:ext>
              </a:extLst>
            </p:cNvPr>
            <p:cNvSpPr/>
            <p:nvPr/>
          </p:nvSpPr>
          <p:spPr>
            <a:xfrm>
              <a:off x="934992" y="4088305"/>
              <a:ext cx="156645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sz="1400" b="1" dirty="0"/>
                <a:t>TECHNOLOGIE</a:t>
              </a:r>
            </a:p>
          </p:txBody>
        </p:sp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6BDB9CC6-CF56-E419-3482-8E60F22E3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487" y="4438615"/>
              <a:ext cx="1155700" cy="1168400"/>
            </a:xfrm>
            <a:prstGeom prst="rect">
              <a:avLst/>
            </a:prstGeom>
          </p:spPr>
        </p:pic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C20C0137-700C-9F6C-91B4-12F6675D0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02" y="4529643"/>
              <a:ext cx="965200" cy="977900"/>
            </a:xfrm>
            <a:prstGeom prst="rect">
              <a:avLst/>
            </a:prstGeom>
          </p:spPr>
        </p:pic>
      </p:grpSp>
      <p:cxnSp>
        <p:nvCxnSpPr>
          <p:cNvPr id="7" name="Gerader Verbinder 8">
            <a:extLst>
              <a:ext uri="{FF2B5EF4-FFF2-40B4-BE49-F238E27FC236}">
                <a16:creationId xmlns:a16="http://schemas.microsoft.com/office/drawing/2014/main" id="{A8644940-ECFF-10B8-6745-262DF97D1E8C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>
            <a:extLst>
              <a:ext uri="{FF2B5EF4-FFF2-40B4-BE49-F238E27FC236}">
                <a16:creationId xmlns:a16="http://schemas.microsoft.com/office/drawing/2014/main" id="{0D47826E-0F46-6F97-4299-9335E430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869731" y="6290010"/>
            <a:ext cx="843032" cy="47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36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14E70E2C-836A-064C-AE27-5CC86A616DAC}"/>
              </a:ext>
            </a:extLst>
          </p:cNvPr>
          <p:cNvSpPr txBox="1"/>
          <p:nvPr/>
        </p:nvSpPr>
        <p:spPr>
          <a:xfrm>
            <a:off x="479424" y="1742133"/>
            <a:ext cx="7344768" cy="38676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indent="0" defTabSz="914377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174621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2pPr>
            <a:lvl3pPr marL="360354" indent="-185734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3pPr>
            <a:lvl4pPr marL="534975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4pPr>
            <a:lvl5pPr marL="719121" indent="-184146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fontAlgn="base"/>
            <a:r>
              <a:rPr lang="de-CH" sz="1400" dirty="0">
                <a:solidFill>
                  <a:schemeClr val="tx1"/>
                </a:solidFill>
              </a:rPr>
              <a:t>Ein </a:t>
            </a:r>
            <a:r>
              <a:rPr lang="de-CH" sz="1400" dirty="0" err="1">
                <a:solidFill>
                  <a:schemeClr val="tx1"/>
                </a:solidFill>
              </a:rPr>
              <a:t>SmartGridready</a:t>
            </a:r>
            <a:r>
              <a:rPr lang="de-CH" sz="1400" dirty="0">
                <a:solidFill>
                  <a:schemeClr val="tx1"/>
                </a:solidFill>
              </a:rPr>
              <a:t>-System zu planen und umzusetzen, bedingt einiges an Kenntnissen und Fähigkeiten. </a:t>
            </a:r>
          </a:p>
          <a:p>
            <a:pPr fontAlgn="base"/>
            <a:r>
              <a:rPr lang="de-CH" sz="1400" dirty="0">
                <a:solidFill>
                  <a:schemeClr val="tx1"/>
                </a:solidFill>
              </a:rPr>
              <a:t>Integratoren, die </a:t>
            </a:r>
            <a:r>
              <a:rPr lang="de-CH" sz="1400" dirty="0" err="1">
                <a:solidFill>
                  <a:schemeClr val="tx1"/>
                </a:solidFill>
              </a:rPr>
              <a:t>SmartGridready</a:t>
            </a:r>
            <a:r>
              <a:rPr lang="de-CH" sz="1400" dirty="0">
                <a:solidFill>
                  <a:schemeClr val="tx1"/>
                </a:solidFill>
              </a:rPr>
              <a:t>-Areale realisieren, sollen die Möglichkeit haben, ihre Arbeit entsprechend zu deklarieren. </a:t>
            </a:r>
          </a:p>
          <a:p>
            <a:pPr fontAlgn="base"/>
            <a:endParaRPr lang="de-CH" sz="1400" dirty="0">
              <a:solidFill>
                <a:schemeClr val="tx1"/>
              </a:solidFill>
            </a:endParaRPr>
          </a:p>
          <a:p>
            <a:pPr fontAlgn="base"/>
            <a:endParaRPr lang="de-CH" sz="1400" dirty="0">
              <a:solidFill>
                <a:schemeClr val="tx1"/>
              </a:solidFill>
            </a:endParaRPr>
          </a:p>
          <a:p>
            <a:pPr fontAlgn="base"/>
            <a:r>
              <a:rPr lang="de-CH" sz="1400" b="1" cap="all" dirty="0">
                <a:solidFill>
                  <a:srgbClr val="53BE8F"/>
                </a:solidFill>
              </a:rPr>
              <a:t>Das </a:t>
            </a:r>
            <a:r>
              <a:rPr lang="de-CH" sz="1400" b="1" cap="all" dirty="0" err="1">
                <a:solidFill>
                  <a:srgbClr val="53BE8F"/>
                </a:solidFill>
              </a:rPr>
              <a:t>SmartGRIDREADY</a:t>
            </a:r>
            <a:r>
              <a:rPr lang="de-CH" sz="1400" b="1" cap="all" dirty="0">
                <a:solidFill>
                  <a:srgbClr val="53BE8F"/>
                </a:solidFill>
              </a:rPr>
              <a:t>-Label für Integratoren befindet sich noch in der Konzeptphase.</a:t>
            </a:r>
            <a:endParaRPr lang="de-CH" sz="1400" cap="all" dirty="0">
              <a:solidFill>
                <a:schemeClr val="tx1"/>
              </a:solidFill>
            </a:endParaRPr>
          </a:p>
        </p:txBody>
      </p:sp>
      <p:sp>
        <p:nvSpPr>
          <p:cNvPr id="13" name="Titel 5">
            <a:extLst>
              <a:ext uri="{FF2B5EF4-FFF2-40B4-BE49-F238E27FC236}">
                <a16:creationId xmlns:a16="http://schemas.microsoft.com/office/drawing/2014/main" id="{26F7EDA4-90D3-2041-A710-D74E533FCC84}"/>
              </a:ext>
            </a:extLst>
          </p:cNvPr>
          <p:cNvSpPr txBox="1">
            <a:spLocks/>
          </p:cNvSpPr>
          <p:nvPr/>
        </p:nvSpPr>
        <p:spPr>
          <a:xfrm>
            <a:off x="479425" y="548681"/>
            <a:ext cx="11233150" cy="10801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CH" sz="2800" dirty="0" err="1"/>
              <a:t>SmartGRidready</a:t>
            </a:r>
            <a:r>
              <a:rPr lang="de-CH" sz="2800" dirty="0"/>
              <a:t> für Integratoren</a:t>
            </a:r>
          </a:p>
        </p:txBody>
      </p:sp>
      <p:cxnSp>
        <p:nvCxnSpPr>
          <p:cNvPr id="4" name="Gerader Verbinder 8">
            <a:extLst>
              <a:ext uri="{FF2B5EF4-FFF2-40B4-BE49-F238E27FC236}">
                <a16:creationId xmlns:a16="http://schemas.microsoft.com/office/drawing/2014/main" id="{A33A6D2B-BDDC-9890-0B07-B18D6162B8B8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19C6849-773D-A35E-5CA7-6CEF4EDCC324}"/>
              </a:ext>
            </a:extLst>
          </p:cNvPr>
          <p:cNvGrpSpPr/>
          <p:nvPr/>
        </p:nvGrpSpPr>
        <p:grpSpPr>
          <a:xfrm>
            <a:off x="10920487" y="615985"/>
            <a:ext cx="792088" cy="792088"/>
            <a:chOff x="10419307" y="615985"/>
            <a:chExt cx="792088" cy="792088"/>
          </a:xfrm>
        </p:grpSpPr>
        <p:sp>
          <p:nvSpPr>
            <p:cNvPr id="7" name="Oval 53">
              <a:extLst>
                <a:ext uri="{FF2B5EF4-FFF2-40B4-BE49-F238E27FC236}">
                  <a16:creationId xmlns:a16="http://schemas.microsoft.com/office/drawing/2014/main" id="{DD624999-BE3B-59AD-2CCB-3137D4A97089}"/>
                </a:ext>
              </a:extLst>
            </p:cNvPr>
            <p:cNvSpPr/>
            <p:nvPr/>
          </p:nvSpPr>
          <p:spPr>
            <a:xfrm>
              <a:off x="10419307" y="615985"/>
              <a:ext cx="792088" cy="7920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5A0990-0B0E-05C7-35EF-09BC4D2BB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9151" y="635829"/>
              <a:ext cx="752400" cy="75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2354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4EE3B3-1A25-4CEC-9DA9-D12C9316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48681"/>
            <a:ext cx="9865047" cy="1080120"/>
          </a:xfrm>
        </p:spPr>
        <p:txBody>
          <a:bodyPr/>
          <a:lstStyle/>
          <a:p>
            <a:r>
              <a:rPr lang="en-GB" dirty="0"/>
              <a:t>Same </a:t>
            </a:r>
            <a:r>
              <a:rPr lang="en-GB" dirty="0" err="1"/>
              <a:t>Same</a:t>
            </a:r>
            <a:r>
              <a:rPr lang="en-GB" dirty="0"/>
              <a:t> but different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9525A64-7C94-FD25-C263-BEAD43D0A6C1}"/>
              </a:ext>
            </a:extLst>
          </p:cNvPr>
          <p:cNvSpPr/>
          <p:nvPr/>
        </p:nvSpPr>
        <p:spPr>
          <a:xfrm>
            <a:off x="1983065" y="3106226"/>
            <a:ext cx="1448798" cy="14487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180000"/>
          <a:lstStyle/>
          <a:p>
            <a:pPr defTabSz="914377"/>
            <a:r>
              <a:rPr lang="de-DE" sz="1600" dirty="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FED3A05-5572-E8F4-0C30-D3FA2618D5C3}"/>
              </a:ext>
            </a:extLst>
          </p:cNvPr>
          <p:cNvSpPr txBox="1"/>
          <p:nvPr/>
        </p:nvSpPr>
        <p:spPr>
          <a:xfrm>
            <a:off x="2175256" y="3941677"/>
            <a:ext cx="112244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100" b="1" dirty="0">
                <a:latin typeface="Montserrat" pitchFamily="2" charset="77"/>
              </a:rPr>
              <a:t>Energie-management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9D46D532-3A9A-65C3-DE90-84295ED809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93" y="1722544"/>
            <a:ext cx="1307760" cy="97938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D34A33A6-D659-99A2-F969-E80EF66E96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471" y="4467800"/>
            <a:ext cx="1307760" cy="979380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664AF905-2C02-B33B-751B-C6E80A2376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897" y="3193034"/>
            <a:ext cx="661836" cy="6618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erade Verbindung mit Pfeil 52">
            <a:extLst>
              <a:ext uri="{FF2B5EF4-FFF2-40B4-BE49-F238E27FC236}">
                <a16:creationId xmlns:a16="http://schemas.microsoft.com/office/drawing/2014/main" id="{11472310-1A53-85B8-B4E0-8F4BC1831445}"/>
              </a:ext>
            </a:extLst>
          </p:cNvPr>
          <p:cNvCxnSpPr>
            <a:cxnSpLocks/>
          </p:cNvCxnSpPr>
          <p:nvPr/>
        </p:nvCxnSpPr>
        <p:spPr>
          <a:xfrm flipH="1" flipV="1">
            <a:off x="3275808" y="4590153"/>
            <a:ext cx="955046" cy="609800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E7FEBDA-6291-4613-AF65-19BD6E80BEDD}"/>
              </a:ext>
            </a:extLst>
          </p:cNvPr>
          <p:cNvGrpSpPr/>
          <p:nvPr/>
        </p:nvGrpSpPr>
        <p:grpSpPr>
          <a:xfrm>
            <a:off x="10920487" y="615985"/>
            <a:ext cx="792088" cy="792088"/>
            <a:chOff x="10419307" y="615985"/>
            <a:chExt cx="792088" cy="792088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4BDDD74-5D7B-27CB-4872-7217C58F5E28}"/>
                </a:ext>
              </a:extLst>
            </p:cNvPr>
            <p:cNvSpPr/>
            <p:nvPr/>
          </p:nvSpPr>
          <p:spPr>
            <a:xfrm>
              <a:off x="10419307" y="615985"/>
              <a:ext cx="792088" cy="7920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B76A0339-F6D0-4CB8-A431-E899EE455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9151" y="635829"/>
              <a:ext cx="752400" cy="752400"/>
            </a:xfrm>
            <a:prstGeom prst="rect">
              <a:avLst/>
            </a:prstGeom>
          </p:spPr>
        </p:pic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id="{2B6E1AB6-10CD-FA98-06AC-35800AEA0155}"/>
              </a:ext>
            </a:extLst>
          </p:cNvPr>
          <p:cNvSpPr txBox="1"/>
          <p:nvPr/>
        </p:nvSpPr>
        <p:spPr>
          <a:xfrm>
            <a:off x="4473983" y="2652413"/>
            <a:ext cx="11224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100" b="1" dirty="0">
                <a:latin typeface="Montserrat" pitchFamily="2" charset="77"/>
              </a:rPr>
              <a:t>Hersteller 1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1952DAF3-05B7-9789-617A-D958EEB104AF}"/>
              </a:ext>
            </a:extLst>
          </p:cNvPr>
          <p:cNvSpPr txBox="1"/>
          <p:nvPr/>
        </p:nvSpPr>
        <p:spPr>
          <a:xfrm>
            <a:off x="4428393" y="5445003"/>
            <a:ext cx="11224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100" b="1" dirty="0">
                <a:latin typeface="Montserrat" pitchFamily="2" charset="77"/>
              </a:rPr>
              <a:t>Hersteller 1</a:t>
            </a:r>
          </a:p>
        </p:txBody>
      </p: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BC0175CC-EE41-0105-8506-C6DAFAA05701}"/>
              </a:ext>
            </a:extLst>
          </p:cNvPr>
          <p:cNvCxnSpPr>
            <a:cxnSpLocks/>
          </p:cNvCxnSpPr>
          <p:nvPr/>
        </p:nvCxnSpPr>
        <p:spPr>
          <a:xfrm flipH="1">
            <a:off x="3535721" y="2704770"/>
            <a:ext cx="993442" cy="582902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Grafik 61">
            <a:extLst>
              <a:ext uri="{FF2B5EF4-FFF2-40B4-BE49-F238E27FC236}">
                <a16:creationId xmlns:a16="http://schemas.microsoft.com/office/drawing/2014/main" id="{30D6503A-FDAC-3F90-2E2E-AD7906D71F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rgbClr val="58B88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064" l="2878" r="98921">
                        <a14:foregroundMark x1="34999" y1="73706" x2="42446" y2="94220"/>
                        <a14:foregroundMark x1="12230" y1="10983" x2="14390" y2="16934"/>
                        <a14:foregroundMark x1="57100" y1="54411" x2="57554" y2="53179"/>
                        <a14:foregroundMark x1="42446" y1="94220" x2="56110" y2="57103"/>
                        <a14:foregroundMark x1="55792" y1="50211" x2="49096" y2="38929"/>
                        <a14:foregroundMark x1="57554" y1="53179" x2="56485" y2="51378"/>
                        <a14:foregroundMark x1="7681" y1="12718" x2="2158" y2="12139"/>
                        <a14:foregroundMark x1="16747" y1="13668" x2="7684" y2="12718"/>
                        <a14:foregroundMark x1="18409" y1="13842" x2="16847" y2="13678"/>
                        <a14:foregroundMark x1="2158" y1="12139" x2="2158" y2="67052"/>
                        <a14:foregroundMark x1="2158" y1="67052" x2="14934" y2="48700"/>
                        <a14:foregroundMark x1="36202" y1="68240" x2="39568" y2="79769"/>
                        <a14:foregroundMark x1="39568" y1="79769" x2="70504" y2="87283"/>
                        <a14:foregroundMark x1="70504" y1="87283" x2="90848" y2="58282"/>
                        <a14:foregroundMark x1="95283" y1="55941" x2="95324" y2="56647"/>
                        <a14:foregroundMark x1="95324" y1="56647" x2="74460" y2="95376"/>
                        <a14:foregroundMark x1="74460" y1="95376" x2="32374" y2="98844"/>
                        <a14:foregroundMark x1="32374" y1="98844" x2="27943" y2="84602"/>
                        <a14:foregroundMark x1="18272" y1="87088" x2="18705" y2="93064"/>
                        <a14:foregroundMark x1="16932" y1="68565" x2="16981" y2="69249"/>
                        <a14:foregroundMark x1="16338" y1="60351" x2="16871" y2="67723"/>
                        <a14:foregroundMark x1="15645" y1="50772" x2="15698" y2="51507"/>
                        <a14:foregroundMark x1="20641" y1="88936" x2="22062" y2="85905"/>
                        <a14:foregroundMark x1="18705" y1="93064" x2="20194" y2="89888"/>
                        <a14:foregroundMark x1="63296" y1="77927" x2="65827" y2="80347"/>
                        <a14:foregroundMark x1="59848" y1="74631" x2="61887" y2="76580"/>
                        <a14:foregroundMark x1="40451" y1="56086" x2="58493" y2="73335"/>
                        <a14:foregroundMark x1="65827" y1="80347" x2="66400" y2="72517"/>
                        <a14:foregroundMark x1="5639" y1="31214" x2="2878" y2="31214"/>
                        <a14:foregroundMark x1="55117" y1="31214" x2="54088" y2="31214"/>
                        <a14:foregroundMark x1="2878" y1="31214" x2="6188" y2="33260"/>
                        <a14:foregroundMark x1="94245" y1="93064" x2="95071" y2="56326"/>
                        <a14:foregroundMark x1="96013" y1="54614" x2="98921" y2="94798"/>
                        <a14:foregroundMark x1="20051" y1="91499" x2="2158" y2="90751"/>
                        <a14:foregroundMark x1="98921" y1="94798" x2="20108" y2="91502"/>
                        <a14:foregroundMark x1="2158" y1="90751" x2="62950" y2="98844"/>
                        <a14:foregroundMark x1="62950" y1="98844" x2="32734" y2="92486"/>
                        <a14:foregroundMark x1="32734" y1="92486" x2="94964" y2="75145"/>
                        <a14:foregroundMark x1="94964" y1="75145" x2="92199" y2="59306"/>
                        <a14:foregroundMark x1="18607" y1="4378" x2="12590" y2="2312"/>
                        <a14:foregroundMark x1="12590" y1="2312" x2="18499" y2="4100"/>
                        <a14:foregroundMark x1="19449" y1="11561" x2="7554" y2="11561"/>
                        <a14:foregroundMark x1="11246" y1="52101" x2="11871" y2="58960"/>
                        <a14:foregroundMark x1="7644" y1="12552" x2="8400" y2="20854"/>
                        <a14:foregroundMark x1="7554" y1="11561" x2="7642" y2="12532"/>
                        <a14:foregroundMark x1="15637" y1="57262" x2="16032" y2="57084"/>
                        <a14:foregroundMark x1="11871" y1="58960" x2="15540" y2="57306"/>
                        <a14:foregroundMark x1="97894" y1="51799" x2="99640" y2="71098"/>
                        <a14:foregroundMark x1="99640" y1="71098" x2="49640" y2="99422"/>
                        <a14:foregroundMark x1="49640" y1="99422" x2="6115" y2="98844"/>
                        <a14:foregroundMark x1="6115" y1="98844" x2="35612" y2="96532"/>
                        <a14:foregroundMark x1="35612" y1="96532" x2="65468" y2="99422"/>
                        <a14:foregroundMark x1="65468" y1="99422" x2="90647" y2="73410"/>
                        <a14:foregroundMark x1="90647" y1="73410" x2="93028" y2="59934"/>
                        <a14:foregroundMark x1="98218" y1="51716" x2="97482" y2="78035"/>
                        <a14:foregroundMark x1="97482" y1="78035" x2="94654" y2="57083"/>
                        <a14:foregroundMark x1="46219" y1="39590" x2="46781" y2="38929"/>
                        <a14:foregroundMark x1="95683" y1="55215" x2="95683" y2="75145"/>
                        <a14:foregroundMark x1="95683" y1="75145" x2="80216" y2="87861"/>
                        <a14:foregroundMark x1="80216" y1="87861" x2="49281" y2="84393"/>
                        <a14:foregroundMark x1="49281" y1="84393" x2="34173" y2="93064"/>
                        <a14:foregroundMark x1="34173" y1="93064" x2="32011" y2="81338"/>
                        <a14:foregroundMark x1="15266" y1="14100" x2="17130" y2="22021"/>
                        <a14:foregroundMark x1="13309" y1="5780" x2="15257" y2="14062"/>
                        <a14:foregroundMark x1="64748" y1="35838" x2="67950" y2="36250"/>
                        <a14:foregroundMark x1="68362" y1="35379" x2="64748" y2="34682"/>
                        <a14:foregroundMark x1="64748" y1="34682" x2="68225" y2="35668"/>
                        <a14:foregroundMark x1="87013" y1="45811" x2="89209" y2="49133"/>
                        <a14:foregroundMark x1="85821" y1="44008" x2="86486" y2="45014"/>
                        <a14:foregroundMark x1="57554" y1="72832" x2="61151" y2="43931"/>
                        <a14:foregroundMark x1="61151" y1="43931" x2="84173" y2="39306"/>
                        <a14:foregroundMark x1="70863" y1="58960" x2="61151" y2="67630"/>
                        <a14:foregroundMark x1="55396" y1="64740" x2="61151" y2="64740"/>
                        <a14:foregroundMark x1="70504" y1="53179" x2="68705" y2="54913"/>
                        <a14:foregroundMark x1="56475" y1="54913" x2="60791" y2="68208"/>
                        <a14:foregroundMark x1="57554" y1="74566" x2="57554" y2="74566"/>
                        <a14:foregroundMark x1="57914" y1="72832" x2="57914" y2="72832"/>
                        <a14:foregroundMark x1="58633" y1="72254" x2="58633" y2="72254"/>
                        <a14:foregroundMark x1="58633" y1="71098" x2="60432" y2="68208"/>
                        <a14:foregroundMark x1="67266" y1="53757" x2="57194" y2="78035"/>
                        <a14:foregroundMark x1="57194" y1="78035" x2="59353" y2="64162"/>
                        <a14:foregroundMark x1="68705" y1="55491" x2="70144" y2="50867"/>
                        <a14:foregroundMark x1="70504" y1="51445" x2="71223" y2="49133"/>
                        <a14:foregroundMark x1="69424" y1="53757" x2="70504" y2="52601"/>
                        <a14:foregroundMark x1="67266" y1="57225" x2="69065" y2="56069"/>
                        <a14:foregroundMark x1="67986" y1="36416" x2="85252" y2="40462"/>
                        <a14:foregroundMark x1="84532" y1="39306" x2="84532" y2="39306"/>
                        <a14:foregroundMark x1="29496" y1="61850" x2="37770" y2="53757"/>
                        <a14:foregroundMark x1="17626" y1="86705" x2="30935" y2="73410"/>
                        <a14:foregroundMark x1="30935" y1="73410" x2="27698" y2="75145"/>
                        <a14:foregroundMark x1="19784" y1="73988" x2="19784" y2="86127"/>
                        <a14:foregroundMark x1="28417" y1="62428" x2="28417" y2="62428"/>
                        <a14:foregroundMark x1="28417" y1="63584" x2="28417" y2="63584"/>
                        <a14:foregroundMark x1="20504" y1="76879" x2="33813" y2="72254"/>
                        <a14:backgroundMark x1="75180" y1="11561" x2="75180" y2="11561"/>
                        <a14:backgroundMark x1="75540" y1="4624" x2="75540" y2="4624"/>
                        <a14:backgroundMark x1="75899" y1="3468" x2="76619" y2="3468"/>
                        <a14:backgroundMark x1="76978" y1="4624" x2="78417" y2="12717"/>
                        <a14:backgroundMark x1="76619" y1="5780" x2="76619" y2="5780"/>
                        <a14:backgroundMark x1="19065" y1="60116" x2="32014" y2="46243"/>
                        <a14:backgroundMark x1="32014" y1="46243" x2="37410" y2="23121"/>
                        <a14:backgroundMark x1="37410" y1="23121" x2="23022" y2="30636"/>
                        <a14:backgroundMark x1="23022" y1="30636" x2="21583" y2="56069"/>
                        <a14:backgroundMark x1="21583" y1="56069" x2="44964" y2="22543"/>
                        <a14:backgroundMark x1="44964" y1="22543" x2="30576" y2="13873"/>
                        <a14:backgroundMark x1="30576" y1="13873" x2="20504" y2="32948"/>
                        <a14:backgroundMark x1="20504" y1="32948" x2="25540" y2="57803"/>
                        <a14:backgroundMark x1="24080" y1="67884" x2="24047" y2="68111"/>
                        <a14:backgroundMark x1="24703" y1="63584" x2="24163" y2="67315"/>
                        <a14:backgroundMark x1="24870" y1="62428" x2="24703" y2="63584"/>
                        <a14:backgroundMark x1="25540" y1="57803" x2="24870" y2="62428"/>
                        <a14:backgroundMark x1="25180" y1="58960" x2="34532" y2="47977"/>
                        <a14:backgroundMark x1="42086" y1="41040" x2="47842" y2="17919"/>
                        <a14:backgroundMark x1="47842" y1="17919" x2="31295" y2="14451"/>
                        <a14:backgroundMark x1="31295" y1="14451" x2="20863" y2="32370"/>
                        <a14:backgroundMark x1="20863" y1="32370" x2="22302" y2="59538"/>
                        <a14:backgroundMark x1="24413" y1="63584" x2="25881" y2="66395"/>
                        <a14:backgroundMark x1="23810" y1="62428" x2="24413" y2="63584"/>
                        <a14:backgroundMark x1="22302" y1="59538" x2="23810" y2="62428"/>
                        <a14:backgroundMark x1="42446" y1="33526" x2="49640" y2="11561"/>
                        <a14:backgroundMark x1="49640" y1="11561" x2="34173" y2="26012"/>
                        <a14:backgroundMark x1="34173" y1="26012" x2="18345" y2="22543"/>
                        <a14:backgroundMark x1="18345" y1="22543" x2="26259" y2="43931"/>
                        <a14:backgroundMark x1="26259" y1="43931" x2="18705" y2="21965"/>
                        <a14:backgroundMark x1="18705" y1="21965" x2="19065" y2="48555"/>
                        <a14:backgroundMark x1="19065" y1="48555" x2="23022" y2="19075"/>
                        <a14:backgroundMark x1="23022" y1="19075" x2="29137" y2="15607"/>
                        <a14:backgroundMark x1="43525" y1="33526" x2="41007" y2="32948"/>
                        <a14:backgroundMark x1="46043" y1="28324" x2="53597" y2="21965"/>
                        <a14:backgroundMark x1="41727" y1="30058" x2="43885" y2="31214"/>
                        <a14:backgroundMark x1="45324" y1="12717" x2="66906" y2="12717"/>
                        <a14:backgroundMark x1="66906" y1="12717" x2="84892" y2="12139"/>
                        <a14:backgroundMark x1="84892" y1="12139" x2="20504" y2="9249"/>
                        <a14:backgroundMark x1="20504" y1="9249" x2="58273" y2="21965"/>
                        <a14:backgroundMark x1="58273" y1="21965" x2="26978" y2="19653"/>
                        <a14:backgroundMark x1="26978" y1="19653" x2="44964" y2="23121"/>
                        <a14:backgroundMark x1="44964" y1="23121" x2="35791" y2="49358"/>
                        <a14:backgroundMark x1="23900" y1="67456" x2="15468" y2="47977"/>
                        <a14:backgroundMark x1="24166" y1="68070" x2="24117" y2="67958"/>
                        <a14:backgroundMark x1="15468" y1="47977" x2="9353" y2="20231"/>
                        <a14:backgroundMark x1="9353" y1="20231" x2="17266" y2="49711"/>
                        <a14:backgroundMark x1="17266" y1="49711" x2="22302" y2="19075"/>
                        <a14:backgroundMark x1="22302" y1="19075" x2="46763" y2="14451"/>
                        <a14:backgroundMark x1="90430" y1="47532" x2="97122" y2="52601"/>
                        <a14:backgroundMark x1="46763" y1="14451" x2="62527" y2="26393"/>
                        <a14:backgroundMark x1="49640" y1="30636" x2="54317" y2="30636"/>
                        <a14:backgroundMark x1="57914" y1="2890" x2="78777" y2="8092"/>
                        <a14:backgroundMark x1="78777" y1="8092" x2="82734" y2="21965"/>
                        <a14:backgroundMark x1="86387" y1="39306" x2="87770" y2="39884"/>
                        <a14:backgroundMark x1="85853" y1="39083" x2="86387" y2="39306"/>
                        <a14:backgroundMark x1="88046" y1="39306" x2="99640" y2="15029"/>
                        <a14:backgroundMark x1="87770" y1="39884" x2="88046" y2="39306"/>
                        <a14:backgroundMark x1="99640" y1="15029" x2="84173" y2="1156"/>
                        <a14:backgroundMark x1="84173" y1="1156" x2="96403" y2="22543"/>
                        <a14:backgroundMark x1="96403" y1="22543" x2="99281" y2="51445"/>
                        <a14:backgroundMark x1="99281" y1="51445" x2="88129" y2="20231"/>
                        <a14:backgroundMark x1="88129" y1="20231" x2="82042" y2="30838"/>
                        <a14:backgroundMark x1="68705" y1="23699" x2="76619" y2="2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4"/>
          <a:stretch/>
        </p:blipFill>
        <p:spPr>
          <a:xfrm>
            <a:off x="1595337" y="4272306"/>
            <a:ext cx="1738946" cy="1217947"/>
          </a:xfrm>
          <a:prstGeom prst="rect">
            <a:avLst/>
          </a:prstGeom>
          <a:noFill/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D475BD5F-7D30-C7E1-F243-CA0F107A1246}"/>
              </a:ext>
            </a:extLst>
          </p:cNvPr>
          <p:cNvSpPr/>
          <p:nvPr/>
        </p:nvSpPr>
        <p:spPr>
          <a:xfrm>
            <a:off x="6909026" y="3106226"/>
            <a:ext cx="1448798" cy="14487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180000"/>
          <a:lstStyle/>
          <a:p>
            <a:pPr defTabSz="914377"/>
            <a:r>
              <a:rPr lang="de-DE" sz="1600" dirty="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CB1EDEE3-99CE-684A-EFA1-3F554853A923}"/>
              </a:ext>
            </a:extLst>
          </p:cNvPr>
          <p:cNvSpPr txBox="1"/>
          <p:nvPr/>
        </p:nvSpPr>
        <p:spPr>
          <a:xfrm>
            <a:off x="7101217" y="3941677"/>
            <a:ext cx="112244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100" b="1" dirty="0">
                <a:latin typeface="Montserrat" pitchFamily="2" charset="77"/>
              </a:rPr>
              <a:t>Energie-management</a:t>
            </a:r>
          </a:p>
        </p:txBody>
      </p:sp>
      <p:pic>
        <p:nvPicPr>
          <p:cNvPr id="65" name="Grafik 64">
            <a:extLst>
              <a:ext uri="{FF2B5EF4-FFF2-40B4-BE49-F238E27FC236}">
                <a16:creationId xmlns:a16="http://schemas.microsoft.com/office/drawing/2014/main" id="{08E28E3A-31EF-548B-200B-B8B8E96B5E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160" y="1706712"/>
            <a:ext cx="1307760" cy="979380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6A5F507F-B3E2-007B-7920-F43760687D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88" y="4408734"/>
            <a:ext cx="1307760" cy="979380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E7B6D17A-A503-3544-8D63-A21455F4D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58" y="3193034"/>
            <a:ext cx="661836" cy="66183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Textfeld 68">
            <a:extLst>
              <a:ext uri="{FF2B5EF4-FFF2-40B4-BE49-F238E27FC236}">
                <a16:creationId xmlns:a16="http://schemas.microsoft.com/office/drawing/2014/main" id="{F12D037B-BADD-A72F-503D-AA9C3D71EB11}"/>
              </a:ext>
            </a:extLst>
          </p:cNvPr>
          <p:cNvSpPr txBox="1"/>
          <p:nvPr/>
        </p:nvSpPr>
        <p:spPr>
          <a:xfrm>
            <a:off x="9370377" y="2659985"/>
            <a:ext cx="11224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100" b="1" dirty="0">
                <a:latin typeface="Montserrat" pitchFamily="2" charset="77"/>
              </a:rPr>
              <a:t>Hersteller 2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3BE1E029-9DDD-6D4A-D54A-C24E11C32C94}"/>
              </a:ext>
            </a:extLst>
          </p:cNvPr>
          <p:cNvSpPr txBox="1"/>
          <p:nvPr/>
        </p:nvSpPr>
        <p:spPr>
          <a:xfrm>
            <a:off x="9473056" y="5467576"/>
            <a:ext cx="11224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100" b="1" dirty="0">
                <a:latin typeface="Montserrat" pitchFamily="2" charset="77"/>
              </a:rPr>
              <a:t>Hersteller 2</a:t>
            </a:r>
          </a:p>
        </p:txBody>
      </p:sp>
      <p:cxnSp>
        <p:nvCxnSpPr>
          <p:cNvPr id="75" name="Gerade Verbindung mit Pfeil 74">
            <a:extLst>
              <a:ext uri="{FF2B5EF4-FFF2-40B4-BE49-F238E27FC236}">
                <a16:creationId xmlns:a16="http://schemas.microsoft.com/office/drawing/2014/main" id="{E93B0E97-B450-9B5F-DA30-69616488E441}"/>
              </a:ext>
            </a:extLst>
          </p:cNvPr>
          <p:cNvCxnSpPr>
            <a:cxnSpLocks/>
          </p:cNvCxnSpPr>
          <p:nvPr/>
        </p:nvCxnSpPr>
        <p:spPr>
          <a:xfrm flipH="1">
            <a:off x="8461682" y="2774984"/>
            <a:ext cx="808478" cy="512688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Grafik 75">
            <a:extLst>
              <a:ext uri="{FF2B5EF4-FFF2-40B4-BE49-F238E27FC236}">
                <a16:creationId xmlns:a16="http://schemas.microsoft.com/office/drawing/2014/main" id="{0C0B69F0-E834-770D-476F-B73FCBBC41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rgbClr val="58B88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064" l="2878" r="98921">
                        <a14:foregroundMark x1="34999" y1="73706" x2="42446" y2="94220"/>
                        <a14:foregroundMark x1="12230" y1="10983" x2="14390" y2="16934"/>
                        <a14:foregroundMark x1="57100" y1="54411" x2="57554" y2="53179"/>
                        <a14:foregroundMark x1="42446" y1="94220" x2="56110" y2="57103"/>
                        <a14:foregroundMark x1="55792" y1="50211" x2="49096" y2="38929"/>
                        <a14:foregroundMark x1="57554" y1="53179" x2="56485" y2="51378"/>
                        <a14:foregroundMark x1="7681" y1="12718" x2="2158" y2="12139"/>
                        <a14:foregroundMark x1="16747" y1="13668" x2="7684" y2="12718"/>
                        <a14:foregroundMark x1="18409" y1="13842" x2="16847" y2="13678"/>
                        <a14:foregroundMark x1="2158" y1="12139" x2="2158" y2="67052"/>
                        <a14:foregroundMark x1="2158" y1="67052" x2="14934" y2="48700"/>
                        <a14:foregroundMark x1="36202" y1="68240" x2="39568" y2="79769"/>
                        <a14:foregroundMark x1="39568" y1="79769" x2="70504" y2="87283"/>
                        <a14:foregroundMark x1="70504" y1="87283" x2="90848" y2="58282"/>
                        <a14:foregroundMark x1="95283" y1="55941" x2="95324" y2="56647"/>
                        <a14:foregroundMark x1="95324" y1="56647" x2="74460" y2="95376"/>
                        <a14:foregroundMark x1="74460" y1="95376" x2="32374" y2="98844"/>
                        <a14:foregroundMark x1="32374" y1="98844" x2="27943" y2="84602"/>
                        <a14:foregroundMark x1="18272" y1="87088" x2="18705" y2="93064"/>
                        <a14:foregroundMark x1="16932" y1="68565" x2="16981" y2="69249"/>
                        <a14:foregroundMark x1="16338" y1="60351" x2="16871" y2="67723"/>
                        <a14:foregroundMark x1="15645" y1="50772" x2="15698" y2="51507"/>
                        <a14:foregroundMark x1="20641" y1="88936" x2="22062" y2="85905"/>
                        <a14:foregroundMark x1="18705" y1="93064" x2="20194" y2="89888"/>
                        <a14:foregroundMark x1="63296" y1="77927" x2="65827" y2="80347"/>
                        <a14:foregroundMark x1="59848" y1="74631" x2="61887" y2="76580"/>
                        <a14:foregroundMark x1="40451" y1="56086" x2="58493" y2="73335"/>
                        <a14:foregroundMark x1="65827" y1="80347" x2="66400" y2="72517"/>
                        <a14:foregroundMark x1="5639" y1="31214" x2="2878" y2="31214"/>
                        <a14:foregroundMark x1="55117" y1="31214" x2="54088" y2="31214"/>
                        <a14:foregroundMark x1="2878" y1="31214" x2="6188" y2="33260"/>
                        <a14:foregroundMark x1="94245" y1="93064" x2="95071" y2="56326"/>
                        <a14:foregroundMark x1="96013" y1="54614" x2="98921" y2="94798"/>
                        <a14:foregroundMark x1="20051" y1="91499" x2="2158" y2="90751"/>
                        <a14:foregroundMark x1="98921" y1="94798" x2="20108" y2="91502"/>
                        <a14:foregroundMark x1="2158" y1="90751" x2="62950" y2="98844"/>
                        <a14:foregroundMark x1="62950" y1="98844" x2="32734" y2="92486"/>
                        <a14:foregroundMark x1="32734" y1="92486" x2="94964" y2="75145"/>
                        <a14:foregroundMark x1="94964" y1="75145" x2="92199" y2="59306"/>
                        <a14:foregroundMark x1="18607" y1="4378" x2="12590" y2="2312"/>
                        <a14:foregroundMark x1="12590" y1="2312" x2="18499" y2="4100"/>
                        <a14:foregroundMark x1="19449" y1="11561" x2="7554" y2="11561"/>
                        <a14:foregroundMark x1="11246" y1="52101" x2="11871" y2="58960"/>
                        <a14:foregroundMark x1="7644" y1="12552" x2="8400" y2="20854"/>
                        <a14:foregroundMark x1="7554" y1="11561" x2="7642" y2="12532"/>
                        <a14:foregroundMark x1="15637" y1="57262" x2="16032" y2="57084"/>
                        <a14:foregroundMark x1="11871" y1="58960" x2="15540" y2="57306"/>
                        <a14:foregroundMark x1="97894" y1="51799" x2="99640" y2="71098"/>
                        <a14:foregroundMark x1="99640" y1="71098" x2="49640" y2="99422"/>
                        <a14:foregroundMark x1="49640" y1="99422" x2="6115" y2="98844"/>
                        <a14:foregroundMark x1="6115" y1="98844" x2="35612" y2="96532"/>
                        <a14:foregroundMark x1="35612" y1="96532" x2="65468" y2="99422"/>
                        <a14:foregroundMark x1="65468" y1="99422" x2="90647" y2="73410"/>
                        <a14:foregroundMark x1="90647" y1="73410" x2="93028" y2="59934"/>
                        <a14:foregroundMark x1="98218" y1="51716" x2="97482" y2="78035"/>
                        <a14:foregroundMark x1="97482" y1="78035" x2="94654" y2="57083"/>
                        <a14:foregroundMark x1="46219" y1="39590" x2="46781" y2="38929"/>
                        <a14:foregroundMark x1="95683" y1="55215" x2="95683" y2="75145"/>
                        <a14:foregroundMark x1="95683" y1="75145" x2="80216" y2="87861"/>
                        <a14:foregroundMark x1="80216" y1="87861" x2="49281" y2="84393"/>
                        <a14:foregroundMark x1="49281" y1="84393" x2="34173" y2="93064"/>
                        <a14:foregroundMark x1="34173" y1="93064" x2="32011" y2="81338"/>
                        <a14:foregroundMark x1="15266" y1="14100" x2="17130" y2="22021"/>
                        <a14:foregroundMark x1="13309" y1="5780" x2="15257" y2="14062"/>
                        <a14:foregroundMark x1="64748" y1="35838" x2="67950" y2="36250"/>
                        <a14:foregroundMark x1="68362" y1="35379" x2="64748" y2="34682"/>
                        <a14:foregroundMark x1="64748" y1="34682" x2="68225" y2="35668"/>
                        <a14:foregroundMark x1="87013" y1="45811" x2="89209" y2="49133"/>
                        <a14:foregroundMark x1="85821" y1="44008" x2="86486" y2="45014"/>
                        <a14:foregroundMark x1="57554" y1="72832" x2="61151" y2="43931"/>
                        <a14:foregroundMark x1="61151" y1="43931" x2="84173" y2="39306"/>
                        <a14:foregroundMark x1="70863" y1="58960" x2="61151" y2="67630"/>
                        <a14:foregroundMark x1="55396" y1="64740" x2="61151" y2="64740"/>
                        <a14:foregroundMark x1="70504" y1="53179" x2="68705" y2="54913"/>
                        <a14:foregroundMark x1="56475" y1="54913" x2="60791" y2="68208"/>
                        <a14:foregroundMark x1="57554" y1="74566" x2="57554" y2="74566"/>
                        <a14:foregroundMark x1="57914" y1="72832" x2="57914" y2="72832"/>
                        <a14:foregroundMark x1="58633" y1="72254" x2="58633" y2="72254"/>
                        <a14:foregroundMark x1="58633" y1="71098" x2="60432" y2="68208"/>
                        <a14:foregroundMark x1="67266" y1="53757" x2="57194" y2="78035"/>
                        <a14:foregroundMark x1="57194" y1="78035" x2="59353" y2="64162"/>
                        <a14:foregroundMark x1="68705" y1="55491" x2="70144" y2="50867"/>
                        <a14:foregroundMark x1="70504" y1="51445" x2="71223" y2="49133"/>
                        <a14:foregroundMark x1="69424" y1="53757" x2="70504" y2="52601"/>
                        <a14:foregroundMark x1="67266" y1="57225" x2="69065" y2="56069"/>
                        <a14:foregroundMark x1="67986" y1="36416" x2="85252" y2="40462"/>
                        <a14:foregroundMark x1="84532" y1="39306" x2="84532" y2="39306"/>
                        <a14:foregroundMark x1="29496" y1="61850" x2="37770" y2="53757"/>
                        <a14:foregroundMark x1="17626" y1="86705" x2="30935" y2="73410"/>
                        <a14:foregroundMark x1="30935" y1="73410" x2="27698" y2="75145"/>
                        <a14:foregroundMark x1="19784" y1="73988" x2="19784" y2="86127"/>
                        <a14:foregroundMark x1="28417" y1="62428" x2="28417" y2="62428"/>
                        <a14:foregroundMark x1="28417" y1="63584" x2="28417" y2="63584"/>
                        <a14:foregroundMark x1="20504" y1="76879" x2="33813" y2="72254"/>
                        <a14:backgroundMark x1="75180" y1="11561" x2="75180" y2="11561"/>
                        <a14:backgroundMark x1="75540" y1="4624" x2="75540" y2="4624"/>
                        <a14:backgroundMark x1="75899" y1="3468" x2="76619" y2="3468"/>
                        <a14:backgroundMark x1="76978" y1="4624" x2="78417" y2="12717"/>
                        <a14:backgroundMark x1="76619" y1="5780" x2="76619" y2="5780"/>
                        <a14:backgroundMark x1="19065" y1="60116" x2="32014" y2="46243"/>
                        <a14:backgroundMark x1="32014" y1="46243" x2="37410" y2="23121"/>
                        <a14:backgroundMark x1="37410" y1="23121" x2="23022" y2="30636"/>
                        <a14:backgroundMark x1="23022" y1="30636" x2="21583" y2="56069"/>
                        <a14:backgroundMark x1="21583" y1="56069" x2="44964" y2="22543"/>
                        <a14:backgroundMark x1="44964" y1="22543" x2="30576" y2="13873"/>
                        <a14:backgroundMark x1="30576" y1="13873" x2="20504" y2="32948"/>
                        <a14:backgroundMark x1="20504" y1="32948" x2="25540" y2="57803"/>
                        <a14:backgroundMark x1="24080" y1="67884" x2="24047" y2="68111"/>
                        <a14:backgroundMark x1="24703" y1="63584" x2="24163" y2="67315"/>
                        <a14:backgroundMark x1="24870" y1="62428" x2="24703" y2="63584"/>
                        <a14:backgroundMark x1="25540" y1="57803" x2="24870" y2="62428"/>
                        <a14:backgroundMark x1="25180" y1="58960" x2="34532" y2="47977"/>
                        <a14:backgroundMark x1="42086" y1="41040" x2="47842" y2="17919"/>
                        <a14:backgroundMark x1="47842" y1="17919" x2="31295" y2="14451"/>
                        <a14:backgroundMark x1="31295" y1="14451" x2="20863" y2="32370"/>
                        <a14:backgroundMark x1="20863" y1="32370" x2="22302" y2="59538"/>
                        <a14:backgroundMark x1="24413" y1="63584" x2="25881" y2="66395"/>
                        <a14:backgroundMark x1="23810" y1="62428" x2="24413" y2="63584"/>
                        <a14:backgroundMark x1="22302" y1="59538" x2="23810" y2="62428"/>
                        <a14:backgroundMark x1="42446" y1="33526" x2="49640" y2="11561"/>
                        <a14:backgroundMark x1="49640" y1="11561" x2="34173" y2="26012"/>
                        <a14:backgroundMark x1="34173" y1="26012" x2="18345" y2="22543"/>
                        <a14:backgroundMark x1="18345" y1="22543" x2="26259" y2="43931"/>
                        <a14:backgroundMark x1="26259" y1="43931" x2="18705" y2="21965"/>
                        <a14:backgroundMark x1="18705" y1="21965" x2="19065" y2="48555"/>
                        <a14:backgroundMark x1="19065" y1="48555" x2="23022" y2="19075"/>
                        <a14:backgroundMark x1="23022" y1="19075" x2="29137" y2="15607"/>
                        <a14:backgroundMark x1="43525" y1="33526" x2="41007" y2="32948"/>
                        <a14:backgroundMark x1="46043" y1="28324" x2="53597" y2="21965"/>
                        <a14:backgroundMark x1="41727" y1="30058" x2="43885" y2="31214"/>
                        <a14:backgroundMark x1="45324" y1="12717" x2="66906" y2="12717"/>
                        <a14:backgroundMark x1="66906" y1="12717" x2="84892" y2="12139"/>
                        <a14:backgroundMark x1="84892" y1="12139" x2="20504" y2="9249"/>
                        <a14:backgroundMark x1="20504" y1="9249" x2="58273" y2="21965"/>
                        <a14:backgroundMark x1="58273" y1="21965" x2="26978" y2="19653"/>
                        <a14:backgroundMark x1="26978" y1="19653" x2="44964" y2="23121"/>
                        <a14:backgroundMark x1="44964" y1="23121" x2="35791" y2="49358"/>
                        <a14:backgroundMark x1="23900" y1="67456" x2="15468" y2="47977"/>
                        <a14:backgroundMark x1="24166" y1="68070" x2="24117" y2="67958"/>
                        <a14:backgroundMark x1="15468" y1="47977" x2="9353" y2="20231"/>
                        <a14:backgroundMark x1="9353" y1="20231" x2="17266" y2="49711"/>
                        <a14:backgroundMark x1="17266" y1="49711" x2="22302" y2="19075"/>
                        <a14:backgroundMark x1="22302" y1="19075" x2="46763" y2="14451"/>
                        <a14:backgroundMark x1="90430" y1="47532" x2="97122" y2="52601"/>
                        <a14:backgroundMark x1="46763" y1="14451" x2="62527" y2="26393"/>
                        <a14:backgroundMark x1="49640" y1="30636" x2="54317" y2="30636"/>
                        <a14:backgroundMark x1="57914" y1="2890" x2="78777" y2="8092"/>
                        <a14:backgroundMark x1="78777" y1="8092" x2="82734" y2="21965"/>
                        <a14:backgroundMark x1="86387" y1="39306" x2="87770" y2="39884"/>
                        <a14:backgroundMark x1="85853" y1="39083" x2="86387" y2="39306"/>
                        <a14:backgroundMark x1="88046" y1="39306" x2="99640" y2="15029"/>
                        <a14:backgroundMark x1="87770" y1="39884" x2="88046" y2="39306"/>
                        <a14:backgroundMark x1="99640" y1="15029" x2="84173" y2="1156"/>
                        <a14:backgroundMark x1="84173" y1="1156" x2="96403" y2="22543"/>
                        <a14:backgroundMark x1="96403" y1="22543" x2="99281" y2="51445"/>
                        <a14:backgroundMark x1="99281" y1="51445" x2="88129" y2="20231"/>
                        <a14:backgroundMark x1="88129" y1="20231" x2="82042" y2="30838"/>
                        <a14:backgroundMark x1="68705" y1="23699" x2="76619" y2="2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4"/>
          <a:stretch/>
        </p:blipFill>
        <p:spPr>
          <a:xfrm>
            <a:off x="6484716" y="4272306"/>
            <a:ext cx="1738946" cy="1217947"/>
          </a:xfrm>
          <a:prstGeom prst="rect">
            <a:avLst/>
          </a:prstGeom>
          <a:noFill/>
        </p:spPr>
      </p:pic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DDC1FE06-7FA5-460E-907E-3256805A91AC}"/>
              </a:ext>
            </a:extLst>
          </p:cNvPr>
          <p:cNvCxnSpPr>
            <a:cxnSpLocks/>
          </p:cNvCxnSpPr>
          <p:nvPr/>
        </p:nvCxnSpPr>
        <p:spPr>
          <a:xfrm flipH="1" flipV="1">
            <a:off x="8223663" y="4623443"/>
            <a:ext cx="1046497" cy="576510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17">
            <a:extLst>
              <a:ext uri="{FF2B5EF4-FFF2-40B4-BE49-F238E27FC236}">
                <a16:creationId xmlns:a16="http://schemas.microsoft.com/office/drawing/2014/main" id="{F0B37384-6F6F-4CE3-B544-1BCFD9AEE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955" y="4803686"/>
            <a:ext cx="353912" cy="216024"/>
          </a:xfrm>
          <a:prstGeom prst="rect">
            <a:avLst/>
          </a:prstGeom>
        </p:spPr>
      </p:pic>
      <p:pic>
        <p:nvPicPr>
          <p:cNvPr id="49" name="Picture 23">
            <a:extLst>
              <a:ext uri="{FF2B5EF4-FFF2-40B4-BE49-F238E27FC236}">
                <a16:creationId xmlns:a16="http://schemas.microsoft.com/office/drawing/2014/main" id="{0014A4E0-5A03-494D-B3F2-69DAB5FFA3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47" y="4808282"/>
            <a:ext cx="356210" cy="211428"/>
          </a:xfrm>
          <a:prstGeom prst="rect">
            <a:avLst/>
          </a:prstGeom>
        </p:spPr>
      </p:pic>
      <p:pic>
        <p:nvPicPr>
          <p:cNvPr id="50" name="Picture 19">
            <a:extLst>
              <a:ext uri="{FF2B5EF4-FFF2-40B4-BE49-F238E27FC236}">
                <a16:creationId xmlns:a16="http://schemas.microsoft.com/office/drawing/2014/main" id="{5F7893F0-C71E-484A-A242-E20935A292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704" y="2925397"/>
            <a:ext cx="351613" cy="220620"/>
          </a:xfrm>
          <a:prstGeom prst="rect">
            <a:avLst/>
          </a:prstGeom>
        </p:spPr>
      </p:pic>
      <p:pic>
        <p:nvPicPr>
          <p:cNvPr id="51" name="Picture 25">
            <a:extLst>
              <a:ext uri="{FF2B5EF4-FFF2-40B4-BE49-F238E27FC236}">
                <a16:creationId xmlns:a16="http://schemas.microsoft.com/office/drawing/2014/main" id="{160982D9-E4CD-4296-A8C6-CBC76B9A86B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933" y="2888589"/>
            <a:ext cx="347017" cy="20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170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4EE3B3-1A25-4CEC-9DA9-D12C9316D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48681"/>
            <a:ext cx="9865047" cy="1080120"/>
          </a:xfrm>
        </p:spPr>
        <p:txBody>
          <a:bodyPr/>
          <a:lstStyle/>
          <a:p>
            <a:r>
              <a:rPr lang="en-GB" dirty="0"/>
              <a:t>Same Same but different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9525A64-7C94-FD25-C263-BEAD43D0A6C1}"/>
              </a:ext>
            </a:extLst>
          </p:cNvPr>
          <p:cNvSpPr/>
          <p:nvPr/>
        </p:nvSpPr>
        <p:spPr>
          <a:xfrm>
            <a:off x="1983065" y="3106226"/>
            <a:ext cx="1448798" cy="14487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180000"/>
          <a:lstStyle/>
          <a:p>
            <a:pPr defTabSz="914377"/>
            <a:r>
              <a:rPr lang="de-DE" sz="1600" dirty="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FED3A05-5572-E8F4-0C30-D3FA2618D5C3}"/>
              </a:ext>
            </a:extLst>
          </p:cNvPr>
          <p:cNvSpPr txBox="1"/>
          <p:nvPr/>
        </p:nvSpPr>
        <p:spPr>
          <a:xfrm>
            <a:off x="2175256" y="3941677"/>
            <a:ext cx="112244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100" b="1" dirty="0">
                <a:latin typeface="Montserrat" pitchFamily="2" charset="77"/>
              </a:rPr>
              <a:t>Energie-management</a:t>
            </a: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9D46D532-3A9A-65C3-DE90-84295ED809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93" y="1722544"/>
            <a:ext cx="1307760" cy="979380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D34A33A6-D659-99A2-F969-E80EF66E96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471" y="4467800"/>
            <a:ext cx="1307760" cy="979380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664AF905-2C02-B33B-751B-C6E80A2376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897" y="3193034"/>
            <a:ext cx="661836" cy="6618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" name="Gerade Verbindung mit Pfeil 52">
            <a:extLst>
              <a:ext uri="{FF2B5EF4-FFF2-40B4-BE49-F238E27FC236}">
                <a16:creationId xmlns:a16="http://schemas.microsoft.com/office/drawing/2014/main" id="{11472310-1A53-85B8-B4E0-8F4BC1831445}"/>
              </a:ext>
            </a:extLst>
          </p:cNvPr>
          <p:cNvCxnSpPr>
            <a:cxnSpLocks/>
          </p:cNvCxnSpPr>
          <p:nvPr/>
        </p:nvCxnSpPr>
        <p:spPr>
          <a:xfrm flipH="1" flipV="1">
            <a:off x="3275808" y="4590153"/>
            <a:ext cx="955046" cy="609800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feld 54">
            <a:extLst>
              <a:ext uri="{FF2B5EF4-FFF2-40B4-BE49-F238E27FC236}">
                <a16:creationId xmlns:a16="http://schemas.microsoft.com/office/drawing/2014/main" id="{2B6E1AB6-10CD-FA98-06AC-35800AEA0155}"/>
              </a:ext>
            </a:extLst>
          </p:cNvPr>
          <p:cNvSpPr txBox="1"/>
          <p:nvPr/>
        </p:nvSpPr>
        <p:spPr>
          <a:xfrm>
            <a:off x="4473983" y="2652413"/>
            <a:ext cx="11224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100" b="1" dirty="0">
                <a:latin typeface="Montserrat" pitchFamily="2" charset="77"/>
              </a:rPr>
              <a:t>Hersteller 1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1952DAF3-05B7-9789-617A-D958EEB104AF}"/>
              </a:ext>
            </a:extLst>
          </p:cNvPr>
          <p:cNvSpPr txBox="1"/>
          <p:nvPr/>
        </p:nvSpPr>
        <p:spPr>
          <a:xfrm>
            <a:off x="4428393" y="5445003"/>
            <a:ext cx="11224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100" b="1" dirty="0">
                <a:latin typeface="Montserrat" pitchFamily="2" charset="77"/>
              </a:rPr>
              <a:t>Hersteller 1</a:t>
            </a:r>
          </a:p>
        </p:txBody>
      </p:sp>
      <p:cxnSp>
        <p:nvCxnSpPr>
          <p:cNvPr id="61" name="Gerade Verbindung mit Pfeil 60">
            <a:extLst>
              <a:ext uri="{FF2B5EF4-FFF2-40B4-BE49-F238E27FC236}">
                <a16:creationId xmlns:a16="http://schemas.microsoft.com/office/drawing/2014/main" id="{BC0175CC-EE41-0105-8506-C6DAFAA05701}"/>
              </a:ext>
            </a:extLst>
          </p:cNvPr>
          <p:cNvCxnSpPr>
            <a:cxnSpLocks/>
          </p:cNvCxnSpPr>
          <p:nvPr/>
        </p:nvCxnSpPr>
        <p:spPr>
          <a:xfrm flipH="1">
            <a:off x="3535721" y="2704770"/>
            <a:ext cx="993442" cy="582902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Grafik 61">
            <a:extLst>
              <a:ext uri="{FF2B5EF4-FFF2-40B4-BE49-F238E27FC236}">
                <a16:creationId xmlns:a16="http://schemas.microsoft.com/office/drawing/2014/main" id="{30D6503A-FDAC-3F90-2E2E-AD7906D71F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rgbClr val="58B88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064" l="2878" r="98921">
                        <a14:foregroundMark x1="34999" y1="73706" x2="42446" y2="94220"/>
                        <a14:foregroundMark x1="12230" y1="10983" x2="14390" y2="16934"/>
                        <a14:foregroundMark x1="57100" y1="54411" x2="57554" y2="53179"/>
                        <a14:foregroundMark x1="42446" y1="94220" x2="56110" y2="57103"/>
                        <a14:foregroundMark x1="55792" y1="50211" x2="49096" y2="38929"/>
                        <a14:foregroundMark x1="57554" y1="53179" x2="56485" y2="51378"/>
                        <a14:foregroundMark x1="7681" y1="12718" x2="2158" y2="12139"/>
                        <a14:foregroundMark x1="16747" y1="13668" x2="7684" y2="12718"/>
                        <a14:foregroundMark x1="18409" y1="13842" x2="16847" y2="13678"/>
                        <a14:foregroundMark x1="2158" y1="12139" x2="2158" y2="67052"/>
                        <a14:foregroundMark x1="2158" y1="67052" x2="14934" y2="48700"/>
                        <a14:foregroundMark x1="36202" y1="68240" x2="39568" y2="79769"/>
                        <a14:foregroundMark x1="39568" y1="79769" x2="70504" y2="87283"/>
                        <a14:foregroundMark x1="70504" y1="87283" x2="90848" y2="58282"/>
                        <a14:foregroundMark x1="95283" y1="55941" x2="95324" y2="56647"/>
                        <a14:foregroundMark x1="95324" y1="56647" x2="74460" y2="95376"/>
                        <a14:foregroundMark x1="74460" y1="95376" x2="32374" y2="98844"/>
                        <a14:foregroundMark x1="32374" y1="98844" x2="27943" y2="84602"/>
                        <a14:foregroundMark x1="18272" y1="87088" x2="18705" y2="93064"/>
                        <a14:foregroundMark x1="16932" y1="68565" x2="16981" y2="69249"/>
                        <a14:foregroundMark x1="16338" y1="60351" x2="16871" y2="67723"/>
                        <a14:foregroundMark x1="15645" y1="50772" x2="15698" y2="51507"/>
                        <a14:foregroundMark x1="20641" y1="88936" x2="22062" y2="85905"/>
                        <a14:foregroundMark x1="18705" y1="93064" x2="20194" y2="89888"/>
                        <a14:foregroundMark x1="63296" y1="77927" x2="65827" y2="80347"/>
                        <a14:foregroundMark x1="59848" y1="74631" x2="61887" y2="76580"/>
                        <a14:foregroundMark x1="40451" y1="56086" x2="58493" y2="73335"/>
                        <a14:foregroundMark x1="65827" y1="80347" x2="66400" y2="72517"/>
                        <a14:foregroundMark x1="5639" y1="31214" x2="2878" y2="31214"/>
                        <a14:foregroundMark x1="55117" y1="31214" x2="54088" y2="31214"/>
                        <a14:foregroundMark x1="2878" y1="31214" x2="6188" y2="33260"/>
                        <a14:foregroundMark x1="94245" y1="93064" x2="95071" y2="56326"/>
                        <a14:foregroundMark x1="96013" y1="54614" x2="98921" y2="94798"/>
                        <a14:foregroundMark x1="20051" y1="91499" x2="2158" y2="90751"/>
                        <a14:foregroundMark x1="98921" y1="94798" x2="20108" y2="91502"/>
                        <a14:foregroundMark x1="2158" y1="90751" x2="62950" y2="98844"/>
                        <a14:foregroundMark x1="62950" y1="98844" x2="32734" y2="92486"/>
                        <a14:foregroundMark x1="32734" y1="92486" x2="94964" y2="75145"/>
                        <a14:foregroundMark x1="94964" y1="75145" x2="92199" y2="59306"/>
                        <a14:foregroundMark x1="18607" y1="4378" x2="12590" y2="2312"/>
                        <a14:foregroundMark x1="12590" y1="2312" x2="18499" y2="4100"/>
                        <a14:foregroundMark x1="19449" y1="11561" x2="7554" y2="11561"/>
                        <a14:foregroundMark x1="11246" y1="52101" x2="11871" y2="58960"/>
                        <a14:foregroundMark x1="7644" y1="12552" x2="8400" y2="20854"/>
                        <a14:foregroundMark x1="7554" y1="11561" x2="7642" y2="12532"/>
                        <a14:foregroundMark x1="15637" y1="57262" x2="16032" y2="57084"/>
                        <a14:foregroundMark x1="11871" y1="58960" x2="15540" y2="57306"/>
                        <a14:foregroundMark x1="97894" y1="51799" x2="99640" y2="71098"/>
                        <a14:foregroundMark x1="99640" y1="71098" x2="49640" y2="99422"/>
                        <a14:foregroundMark x1="49640" y1="99422" x2="6115" y2="98844"/>
                        <a14:foregroundMark x1="6115" y1="98844" x2="35612" y2="96532"/>
                        <a14:foregroundMark x1="35612" y1="96532" x2="65468" y2="99422"/>
                        <a14:foregroundMark x1="65468" y1="99422" x2="90647" y2="73410"/>
                        <a14:foregroundMark x1="90647" y1="73410" x2="93028" y2="59934"/>
                        <a14:foregroundMark x1="98218" y1="51716" x2="97482" y2="78035"/>
                        <a14:foregroundMark x1="97482" y1="78035" x2="94654" y2="57083"/>
                        <a14:foregroundMark x1="46219" y1="39590" x2="46781" y2="38929"/>
                        <a14:foregroundMark x1="95683" y1="55215" x2="95683" y2="75145"/>
                        <a14:foregroundMark x1="95683" y1="75145" x2="80216" y2="87861"/>
                        <a14:foregroundMark x1="80216" y1="87861" x2="49281" y2="84393"/>
                        <a14:foregroundMark x1="49281" y1="84393" x2="34173" y2="93064"/>
                        <a14:foregroundMark x1="34173" y1="93064" x2="32011" y2="81338"/>
                        <a14:foregroundMark x1="15266" y1="14100" x2="17130" y2="22021"/>
                        <a14:foregroundMark x1="13309" y1="5780" x2="15257" y2="14062"/>
                        <a14:foregroundMark x1="64748" y1="35838" x2="67950" y2="36250"/>
                        <a14:foregroundMark x1="68362" y1="35379" x2="64748" y2="34682"/>
                        <a14:foregroundMark x1="64748" y1="34682" x2="68225" y2="35668"/>
                        <a14:foregroundMark x1="87013" y1="45811" x2="89209" y2="49133"/>
                        <a14:foregroundMark x1="85821" y1="44008" x2="86486" y2="45014"/>
                        <a14:foregroundMark x1="57554" y1="72832" x2="61151" y2="43931"/>
                        <a14:foregroundMark x1="61151" y1="43931" x2="84173" y2="39306"/>
                        <a14:foregroundMark x1="70863" y1="58960" x2="61151" y2="67630"/>
                        <a14:foregroundMark x1="55396" y1="64740" x2="61151" y2="64740"/>
                        <a14:foregroundMark x1="70504" y1="53179" x2="68705" y2="54913"/>
                        <a14:foregroundMark x1="56475" y1="54913" x2="60791" y2="68208"/>
                        <a14:foregroundMark x1="57554" y1="74566" x2="57554" y2="74566"/>
                        <a14:foregroundMark x1="57914" y1="72832" x2="57914" y2="72832"/>
                        <a14:foregroundMark x1="58633" y1="72254" x2="58633" y2="72254"/>
                        <a14:foregroundMark x1="58633" y1="71098" x2="60432" y2="68208"/>
                        <a14:foregroundMark x1="67266" y1="53757" x2="57194" y2="78035"/>
                        <a14:foregroundMark x1="57194" y1="78035" x2="59353" y2="64162"/>
                        <a14:foregroundMark x1="68705" y1="55491" x2="70144" y2="50867"/>
                        <a14:foregroundMark x1="70504" y1="51445" x2="71223" y2="49133"/>
                        <a14:foregroundMark x1="69424" y1="53757" x2="70504" y2="52601"/>
                        <a14:foregroundMark x1="67266" y1="57225" x2="69065" y2="56069"/>
                        <a14:foregroundMark x1="67986" y1="36416" x2="85252" y2="40462"/>
                        <a14:foregroundMark x1="84532" y1="39306" x2="84532" y2="39306"/>
                        <a14:foregroundMark x1="29496" y1="61850" x2="37770" y2="53757"/>
                        <a14:foregroundMark x1="17626" y1="86705" x2="30935" y2="73410"/>
                        <a14:foregroundMark x1="30935" y1="73410" x2="27698" y2="75145"/>
                        <a14:foregroundMark x1="19784" y1="73988" x2="19784" y2="86127"/>
                        <a14:foregroundMark x1="28417" y1="62428" x2="28417" y2="62428"/>
                        <a14:foregroundMark x1="28417" y1="63584" x2="28417" y2="63584"/>
                        <a14:foregroundMark x1="20504" y1="76879" x2="33813" y2="72254"/>
                        <a14:backgroundMark x1="75180" y1="11561" x2="75180" y2="11561"/>
                        <a14:backgroundMark x1="75540" y1="4624" x2="75540" y2="4624"/>
                        <a14:backgroundMark x1="75899" y1="3468" x2="76619" y2="3468"/>
                        <a14:backgroundMark x1="76978" y1="4624" x2="78417" y2="12717"/>
                        <a14:backgroundMark x1="76619" y1="5780" x2="76619" y2="5780"/>
                        <a14:backgroundMark x1="19065" y1="60116" x2="32014" y2="46243"/>
                        <a14:backgroundMark x1="32014" y1="46243" x2="37410" y2="23121"/>
                        <a14:backgroundMark x1="37410" y1="23121" x2="23022" y2="30636"/>
                        <a14:backgroundMark x1="23022" y1="30636" x2="21583" y2="56069"/>
                        <a14:backgroundMark x1="21583" y1="56069" x2="44964" y2="22543"/>
                        <a14:backgroundMark x1="44964" y1="22543" x2="30576" y2="13873"/>
                        <a14:backgroundMark x1="30576" y1="13873" x2="20504" y2="32948"/>
                        <a14:backgroundMark x1="20504" y1="32948" x2="25540" y2="57803"/>
                        <a14:backgroundMark x1="24080" y1="67884" x2="24047" y2="68111"/>
                        <a14:backgroundMark x1="24703" y1="63584" x2="24163" y2="67315"/>
                        <a14:backgroundMark x1="24870" y1="62428" x2="24703" y2="63584"/>
                        <a14:backgroundMark x1="25540" y1="57803" x2="24870" y2="62428"/>
                        <a14:backgroundMark x1="25180" y1="58960" x2="34532" y2="47977"/>
                        <a14:backgroundMark x1="42086" y1="41040" x2="47842" y2="17919"/>
                        <a14:backgroundMark x1="47842" y1="17919" x2="31295" y2="14451"/>
                        <a14:backgroundMark x1="31295" y1="14451" x2="20863" y2="32370"/>
                        <a14:backgroundMark x1="20863" y1="32370" x2="22302" y2="59538"/>
                        <a14:backgroundMark x1="24413" y1="63584" x2="25881" y2="66395"/>
                        <a14:backgroundMark x1="23810" y1="62428" x2="24413" y2="63584"/>
                        <a14:backgroundMark x1="22302" y1="59538" x2="23810" y2="62428"/>
                        <a14:backgroundMark x1="42446" y1="33526" x2="49640" y2="11561"/>
                        <a14:backgroundMark x1="49640" y1="11561" x2="34173" y2="26012"/>
                        <a14:backgroundMark x1="34173" y1="26012" x2="18345" y2="22543"/>
                        <a14:backgroundMark x1="18345" y1="22543" x2="26259" y2="43931"/>
                        <a14:backgroundMark x1="26259" y1="43931" x2="18705" y2="21965"/>
                        <a14:backgroundMark x1="18705" y1="21965" x2="19065" y2="48555"/>
                        <a14:backgroundMark x1="19065" y1="48555" x2="23022" y2="19075"/>
                        <a14:backgroundMark x1="23022" y1="19075" x2="29137" y2="15607"/>
                        <a14:backgroundMark x1="43525" y1="33526" x2="41007" y2="32948"/>
                        <a14:backgroundMark x1="46043" y1="28324" x2="53597" y2="21965"/>
                        <a14:backgroundMark x1="41727" y1="30058" x2="43885" y2="31214"/>
                        <a14:backgroundMark x1="45324" y1="12717" x2="66906" y2="12717"/>
                        <a14:backgroundMark x1="66906" y1="12717" x2="84892" y2="12139"/>
                        <a14:backgroundMark x1="84892" y1="12139" x2="20504" y2="9249"/>
                        <a14:backgroundMark x1="20504" y1="9249" x2="58273" y2="21965"/>
                        <a14:backgroundMark x1="58273" y1="21965" x2="26978" y2="19653"/>
                        <a14:backgroundMark x1="26978" y1="19653" x2="44964" y2="23121"/>
                        <a14:backgroundMark x1="44964" y1="23121" x2="35791" y2="49358"/>
                        <a14:backgroundMark x1="23900" y1="67456" x2="15468" y2="47977"/>
                        <a14:backgroundMark x1="24166" y1="68070" x2="24117" y2="67958"/>
                        <a14:backgroundMark x1="15468" y1="47977" x2="9353" y2="20231"/>
                        <a14:backgroundMark x1="9353" y1="20231" x2="17266" y2="49711"/>
                        <a14:backgroundMark x1="17266" y1="49711" x2="22302" y2="19075"/>
                        <a14:backgroundMark x1="22302" y1="19075" x2="46763" y2="14451"/>
                        <a14:backgroundMark x1="90430" y1="47532" x2="97122" y2="52601"/>
                        <a14:backgroundMark x1="46763" y1="14451" x2="62527" y2="26393"/>
                        <a14:backgroundMark x1="49640" y1="30636" x2="54317" y2="30636"/>
                        <a14:backgroundMark x1="57914" y1="2890" x2="78777" y2="8092"/>
                        <a14:backgroundMark x1="78777" y1="8092" x2="82734" y2="21965"/>
                        <a14:backgroundMark x1="86387" y1="39306" x2="87770" y2="39884"/>
                        <a14:backgroundMark x1="85853" y1="39083" x2="86387" y2="39306"/>
                        <a14:backgroundMark x1="88046" y1="39306" x2="99640" y2="15029"/>
                        <a14:backgroundMark x1="87770" y1="39884" x2="88046" y2="39306"/>
                        <a14:backgroundMark x1="99640" y1="15029" x2="84173" y2="1156"/>
                        <a14:backgroundMark x1="84173" y1="1156" x2="96403" y2="22543"/>
                        <a14:backgroundMark x1="96403" y1="22543" x2="99281" y2="51445"/>
                        <a14:backgroundMark x1="99281" y1="51445" x2="88129" y2="20231"/>
                        <a14:backgroundMark x1="88129" y1="20231" x2="82042" y2="30838"/>
                        <a14:backgroundMark x1="68705" y1="23699" x2="76619" y2="2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4"/>
          <a:stretch/>
        </p:blipFill>
        <p:spPr>
          <a:xfrm>
            <a:off x="1459161" y="4283469"/>
            <a:ext cx="1738946" cy="1217947"/>
          </a:xfrm>
          <a:prstGeom prst="rect">
            <a:avLst/>
          </a:prstGeom>
          <a:noFill/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id="{D475BD5F-7D30-C7E1-F243-CA0F107A1246}"/>
              </a:ext>
            </a:extLst>
          </p:cNvPr>
          <p:cNvSpPr/>
          <p:nvPr/>
        </p:nvSpPr>
        <p:spPr>
          <a:xfrm>
            <a:off x="6909026" y="3106226"/>
            <a:ext cx="1448798" cy="14487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180000"/>
          <a:lstStyle/>
          <a:p>
            <a:pPr defTabSz="914377"/>
            <a:r>
              <a:rPr lang="de-DE" sz="1600" dirty="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CB1EDEE3-99CE-684A-EFA1-3F554853A923}"/>
              </a:ext>
            </a:extLst>
          </p:cNvPr>
          <p:cNvSpPr txBox="1"/>
          <p:nvPr/>
        </p:nvSpPr>
        <p:spPr>
          <a:xfrm>
            <a:off x="7101217" y="3941677"/>
            <a:ext cx="112244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100" b="1" dirty="0">
                <a:latin typeface="Montserrat" pitchFamily="2" charset="77"/>
              </a:rPr>
              <a:t>Energie-management</a:t>
            </a:r>
          </a:p>
        </p:txBody>
      </p:sp>
      <p:pic>
        <p:nvPicPr>
          <p:cNvPr id="65" name="Grafik 64">
            <a:extLst>
              <a:ext uri="{FF2B5EF4-FFF2-40B4-BE49-F238E27FC236}">
                <a16:creationId xmlns:a16="http://schemas.microsoft.com/office/drawing/2014/main" id="{08E28E3A-31EF-548B-200B-B8B8E96B5E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160" y="1706712"/>
            <a:ext cx="1307760" cy="979380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6A5F507F-B3E2-007B-7920-F43760687D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88" y="4408734"/>
            <a:ext cx="1307760" cy="979380"/>
          </a:xfrm>
          <a:prstGeom prst="rect">
            <a:avLst/>
          </a:prstGeom>
        </p:spPr>
      </p:pic>
      <p:pic>
        <p:nvPicPr>
          <p:cNvPr id="67" name="Grafik 66">
            <a:extLst>
              <a:ext uri="{FF2B5EF4-FFF2-40B4-BE49-F238E27FC236}">
                <a16:creationId xmlns:a16="http://schemas.microsoft.com/office/drawing/2014/main" id="{E7B6D17A-A503-3544-8D63-A21455F4D0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858" y="3193034"/>
            <a:ext cx="661836" cy="66183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Textfeld 68">
            <a:extLst>
              <a:ext uri="{FF2B5EF4-FFF2-40B4-BE49-F238E27FC236}">
                <a16:creationId xmlns:a16="http://schemas.microsoft.com/office/drawing/2014/main" id="{F12D037B-BADD-A72F-503D-AA9C3D71EB11}"/>
              </a:ext>
            </a:extLst>
          </p:cNvPr>
          <p:cNvSpPr txBox="1"/>
          <p:nvPr/>
        </p:nvSpPr>
        <p:spPr>
          <a:xfrm>
            <a:off x="9370377" y="2659985"/>
            <a:ext cx="11224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100" b="1" dirty="0">
                <a:latin typeface="Montserrat" pitchFamily="2" charset="77"/>
              </a:rPr>
              <a:t>Hersteller 2</a:t>
            </a: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3BE1E029-9DDD-6D4A-D54A-C24E11C32C94}"/>
              </a:ext>
            </a:extLst>
          </p:cNvPr>
          <p:cNvSpPr txBox="1"/>
          <p:nvPr/>
        </p:nvSpPr>
        <p:spPr>
          <a:xfrm>
            <a:off x="9475306" y="5445002"/>
            <a:ext cx="11224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100" b="1" dirty="0">
                <a:latin typeface="Montserrat" pitchFamily="2" charset="77"/>
              </a:rPr>
              <a:t>Hersteller 2</a:t>
            </a:r>
          </a:p>
        </p:txBody>
      </p:sp>
      <p:cxnSp>
        <p:nvCxnSpPr>
          <p:cNvPr id="75" name="Gerade Verbindung mit Pfeil 74">
            <a:extLst>
              <a:ext uri="{FF2B5EF4-FFF2-40B4-BE49-F238E27FC236}">
                <a16:creationId xmlns:a16="http://schemas.microsoft.com/office/drawing/2014/main" id="{E93B0E97-B450-9B5F-DA30-69616488E441}"/>
              </a:ext>
            </a:extLst>
          </p:cNvPr>
          <p:cNvCxnSpPr>
            <a:cxnSpLocks/>
          </p:cNvCxnSpPr>
          <p:nvPr/>
        </p:nvCxnSpPr>
        <p:spPr>
          <a:xfrm flipH="1">
            <a:off x="8461682" y="2774984"/>
            <a:ext cx="808478" cy="512688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Grafik 75">
            <a:extLst>
              <a:ext uri="{FF2B5EF4-FFF2-40B4-BE49-F238E27FC236}">
                <a16:creationId xmlns:a16="http://schemas.microsoft.com/office/drawing/2014/main" id="{0C0B69F0-E834-770D-476F-B73FCBBC41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rgbClr val="58B88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064" l="2878" r="98921">
                        <a14:foregroundMark x1="34999" y1="73706" x2="42446" y2="94220"/>
                        <a14:foregroundMark x1="12230" y1="10983" x2="14390" y2="16934"/>
                        <a14:foregroundMark x1="57100" y1="54411" x2="57554" y2="53179"/>
                        <a14:foregroundMark x1="42446" y1="94220" x2="56110" y2="57103"/>
                        <a14:foregroundMark x1="55792" y1="50211" x2="49096" y2="38929"/>
                        <a14:foregroundMark x1="57554" y1="53179" x2="56485" y2="51378"/>
                        <a14:foregroundMark x1="7681" y1="12718" x2="2158" y2="12139"/>
                        <a14:foregroundMark x1="16747" y1="13668" x2="7684" y2="12718"/>
                        <a14:foregroundMark x1="18409" y1="13842" x2="16847" y2="13678"/>
                        <a14:foregroundMark x1="2158" y1="12139" x2="2158" y2="67052"/>
                        <a14:foregroundMark x1="2158" y1="67052" x2="14934" y2="48700"/>
                        <a14:foregroundMark x1="36202" y1="68240" x2="39568" y2="79769"/>
                        <a14:foregroundMark x1="39568" y1="79769" x2="70504" y2="87283"/>
                        <a14:foregroundMark x1="70504" y1="87283" x2="90848" y2="58282"/>
                        <a14:foregroundMark x1="95283" y1="55941" x2="95324" y2="56647"/>
                        <a14:foregroundMark x1="95324" y1="56647" x2="74460" y2="95376"/>
                        <a14:foregroundMark x1="74460" y1="95376" x2="32374" y2="98844"/>
                        <a14:foregroundMark x1="32374" y1="98844" x2="27943" y2="84602"/>
                        <a14:foregroundMark x1="18272" y1="87088" x2="18705" y2="93064"/>
                        <a14:foregroundMark x1="16932" y1="68565" x2="16981" y2="69249"/>
                        <a14:foregroundMark x1="16338" y1="60351" x2="16871" y2="67723"/>
                        <a14:foregroundMark x1="15645" y1="50772" x2="15698" y2="51507"/>
                        <a14:foregroundMark x1="20641" y1="88936" x2="22062" y2="85905"/>
                        <a14:foregroundMark x1="18705" y1="93064" x2="20194" y2="89888"/>
                        <a14:foregroundMark x1="63296" y1="77927" x2="65827" y2="80347"/>
                        <a14:foregroundMark x1="59848" y1="74631" x2="61887" y2="76580"/>
                        <a14:foregroundMark x1="40451" y1="56086" x2="58493" y2="73335"/>
                        <a14:foregroundMark x1="65827" y1="80347" x2="66400" y2="72517"/>
                        <a14:foregroundMark x1="5639" y1="31214" x2="2878" y2="31214"/>
                        <a14:foregroundMark x1="55117" y1="31214" x2="54088" y2="31214"/>
                        <a14:foregroundMark x1="2878" y1="31214" x2="6188" y2="33260"/>
                        <a14:foregroundMark x1="94245" y1="93064" x2="95071" y2="56326"/>
                        <a14:foregroundMark x1="96013" y1="54614" x2="98921" y2="94798"/>
                        <a14:foregroundMark x1="20051" y1="91499" x2="2158" y2="90751"/>
                        <a14:foregroundMark x1="98921" y1="94798" x2="20108" y2="91502"/>
                        <a14:foregroundMark x1="2158" y1="90751" x2="62950" y2="98844"/>
                        <a14:foregroundMark x1="62950" y1="98844" x2="32734" y2="92486"/>
                        <a14:foregroundMark x1="32734" y1="92486" x2="94964" y2="75145"/>
                        <a14:foregroundMark x1="94964" y1="75145" x2="92199" y2="59306"/>
                        <a14:foregroundMark x1="18607" y1="4378" x2="12590" y2="2312"/>
                        <a14:foregroundMark x1="12590" y1="2312" x2="18499" y2="4100"/>
                        <a14:foregroundMark x1="19449" y1="11561" x2="7554" y2="11561"/>
                        <a14:foregroundMark x1="11246" y1="52101" x2="11871" y2="58960"/>
                        <a14:foregroundMark x1="7644" y1="12552" x2="8400" y2="20854"/>
                        <a14:foregroundMark x1="7554" y1="11561" x2="7642" y2="12532"/>
                        <a14:foregroundMark x1="15637" y1="57262" x2="16032" y2="57084"/>
                        <a14:foregroundMark x1="11871" y1="58960" x2="15540" y2="57306"/>
                        <a14:foregroundMark x1="97894" y1="51799" x2="99640" y2="71098"/>
                        <a14:foregroundMark x1="99640" y1="71098" x2="49640" y2="99422"/>
                        <a14:foregroundMark x1="49640" y1="99422" x2="6115" y2="98844"/>
                        <a14:foregroundMark x1="6115" y1="98844" x2="35612" y2="96532"/>
                        <a14:foregroundMark x1="35612" y1="96532" x2="65468" y2="99422"/>
                        <a14:foregroundMark x1="65468" y1="99422" x2="90647" y2="73410"/>
                        <a14:foregroundMark x1="90647" y1="73410" x2="93028" y2="59934"/>
                        <a14:foregroundMark x1="98218" y1="51716" x2="97482" y2="78035"/>
                        <a14:foregroundMark x1="97482" y1="78035" x2="94654" y2="57083"/>
                        <a14:foregroundMark x1="46219" y1="39590" x2="46781" y2="38929"/>
                        <a14:foregroundMark x1="95683" y1="55215" x2="95683" y2="75145"/>
                        <a14:foregroundMark x1="95683" y1="75145" x2="80216" y2="87861"/>
                        <a14:foregroundMark x1="80216" y1="87861" x2="49281" y2="84393"/>
                        <a14:foregroundMark x1="49281" y1="84393" x2="34173" y2="93064"/>
                        <a14:foregroundMark x1="34173" y1="93064" x2="32011" y2="81338"/>
                        <a14:foregroundMark x1="15266" y1="14100" x2="17130" y2="22021"/>
                        <a14:foregroundMark x1="13309" y1="5780" x2="15257" y2="14062"/>
                        <a14:foregroundMark x1="64748" y1="35838" x2="67950" y2="36250"/>
                        <a14:foregroundMark x1="68362" y1="35379" x2="64748" y2="34682"/>
                        <a14:foregroundMark x1="64748" y1="34682" x2="68225" y2="35668"/>
                        <a14:foregroundMark x1="87013" y1="45811" x2="89209" y2="49133"/>
                        <a14:foregroundMark x1="85821" y1="44008" x2="86486" y2="45014"/>
                        <a14:foregroundMark x1="57554" y1="72832" x2="61151" y2="43931"/>
                        <a14:foregroundMark x1="61151" y1="43931" x2="84173" y2="39306"/>
                        <a14:foregroundMark x1="70863" y1="58960" x2="61151" y2="67630"/>
                        <a14:foregroundMark x1="55396" y1="64740" x2="61151" y2="64740"/>
                        <a14:foregroundMark x1="70504" y1="53179" x2="68705" y2="54913"/>
                        <a14:foregroundMark x1="56475" y1="54913" x2="60791" y2="68208"/>
                        <a14:foregroundMark x1="57554" y1="74566" x2="57554" y2="74566"/>
                        <a14:foregroundMark x1="57914" y1="72832" x2="57914" y2="72832"/>
                        <a14:foregroundMark x1="58633" y1="72254" x2="58633" y2="72254"/>
                        <a14:foregroundMark x1="58633" y1="71098" x2="60432" y2="68208"/>
                        <a14:foregroundMark x1="67266" y1="53757" x2="57194" y2="78035"/>
                        <a14:foregroundMark x1="57194" y1="78035" x2="59353" y2="64162"/>
                        <a14:foregroundMark x1="68705" y1="55491" x2="70144" y2="50867"/>
                        <a14:foregroundMark x1="70504" y1="51445" x2="71223" y2="49133"/>
                        <a14:foregroundMark x1="69424" y1="53757" x2="70504" y2="52601"/>
                        <a14:foregroundMark x1="67266" y1="57225" x2="69065" y2="56069"/>
                        <a14:foregroundMark x1="67986" y1="36416" x2="85252" y2="40462"/>
                        <a14:foregroundMark x1="84532" y1="39306" x2="84532" y2="39306"/>
                        <a14:foregroundMark x1="29496" y1="61850" x2="37770" y2="53757"/>
                        <a14:foregroundMark x1="17626" y1="86705" x2="30935" y2="73410"/>
                        <a14:foregroundMark x1="30935" y1="73410" x2="27698" y2="75145"/>
                        <a14:foregroundMark x1="19784" y1="73988" x2="19784" y2="86127"/>
                        <a14:foregroundMark x1="28417" y1="62428" x2="28417" y2="62428"/>
                        <a14:foregroundMark x1="28417" y1="63584" x2="28417" y2="63584"/>
                        <a14:foregroundMark x1="20504" y1="76879" x2="33813" y2="72254"/>
                        <a14:backgroundMark x1="75180" y1="11561" x2="75180" y2="11561"/>
                        <a14:backgroundMark x1="75540" y1="4624" x2="75540" y2="4624"/>
                        <a14:backgroundMark x1="75899" y1="3468" x2="76619" y2="3468"/>
                        <a14:backgroundMark x1="76978" y1="4624" x2="78417" y2="12717"/>
                        <a14:backgroundMark x1="76619" y1="5780" x2="76619" y2="5780"/>
                        <a14:backgroundMark x1="19065" y1="60116" x2="32014" y2="46243"/>
                        <a14:backgroundMark x1="32014" y1="46243" x2="37410" y2="23121"/>
                        <a14:backgroundMark x1="37410" y1="23121" x2="23022" y2="30636"/>
                        <a14:backgroundMark x1="23022" y1="30636" x2="21583" y2="56069"/>
                        <a14:backgroundMark x1="21583" y1="56069" x2="44964" y2="22543"/>
                        <a14:backgroundMark x1="44964" y1="22543" x2="30576" y2="13873"/>
                        <a14:backgroundMark x1="30576" y1="13873" x2="20504" y2="32948"/>
                        <a14:backgroundMark x1="20504" y1="32948" x2="25540" y2="57803"/>
                        <a14:backgroundMark x1="24080" y1="67884" x2="24047" y2="68111"/>
                        <a14:backgroundMark x1="24703" y1="63584" x2="24163" y2="67315"/>
                        <a14:backgroundMark x1="24870" y1="62428" x2="24703" y2="63584"/>
                        <a14:backgroundMark x1="25540" y1="57803" x2="24870" y2="62428"/>
                        <a14:backgroundMark x1="25180" y1="58960" x2="34532" y2="47977"/>
                        <a14:backgroundMark x1="42086" y1="41040" x2="47842" y2="17919"/>
                        <a14:backgroundMark x1="47842" y1="17919" x2="31295" y2="14451"/>
                        <a14:backgroundMark x1="31295" y1="14451" x2="20863" y2="32370"/>
                        <a14:backgroundMark x1="20863" y1="32370" x2="22302" y2="59538"/>
                        <a14:backgroundMark x1="24413" y1="63584" x2="25881" y2="66395"/>
                        <a14:backgroundMark x1="23810" y1="62428" x2="24413" y2="63584"/>
                        <a14:backgroundMark x1="22302" y1="59538" x2="23810" y2="62428"/>
                        <a14:backgroundMark x1="42446" y1="33526" x2="49640" y2="11561"/>
                        <a14:backgroundMark x1="49640" y1="11561" x2="34173" y2="26012"/>
                        <a14:backgroundMark x1="34173" y1="26012" x2="18345" y2="22543"/>
                        <a14:backgroundMark x1="18345" y1="22543" x2="26259" y2="43931"/>
                        <a14:backgroundMark x1="26259" y1="43931" x2="18705" y2="21965"/>
                        <a14:backgroundMark x1="18705" y1="21965" x2="19065" y2="48555"/>
                        <a14:backgroundMark x1="19065" y1="48555" x2="23022" y2="19075"/>
                        <a14:backgroundMark x1="23022" y1="19075" x2="29137" y2="15607"/>
                        <a14:backgroundMark x1="43525" y1="33526" x2="41007" y2="32948"/>
                        <a14:backgroundMark x1="46043" y1="28324" x2="53597" y2="21965"/>
                        <a14:backgroundMark x1="41727" y1="30058" x2="43885" y2="31214"/>
                        <a14:backgroundMark x1="45324" y1="12717" x2="66906" y2="12717"/>
                        <a14:backgroundMark x1="66906" y1="12717" x2="84892" y2="12139"/>
                        <a14:backgroundMark x1="84892" y1="12139" x2="20504" y2="9249"/>
                        <a14:backgroundMark x1="20504" y1="9249" x2="58273" y2="21965"/>
                        <a14:backgroundMark x1="58273" y1="21965" x2="26978" y2="19653"/>
                        <a14:backgroundMark x1="26978" y1="19653" x2="44964" y2="23121"/>
                        <a14:backgroundMark x1="44964" y1="23121" x2="35791" y2="49358"/>
                        <a14:backgroundMark x1="23900" y1="67456" x2="15468" y2="47977"/>
                        <a14:backgroundMark x1="24166" y1="68070" x2="24117" y2="67958"/>
                        <a14:backgroundMark x1="15468" y1="47977" x2="9353" y2="20231"/>
                        <a14:backgroundMark x1="9353" y1="20231" x2="17266" y2="49711"/>
                        <a14:backgroundMark x1="17266" y1="49711" x2="22302" y2="19075"/>
                        <a14:backgroundMark x1="22302" y1="19075" x2="46763" y2="14451"/>
                        <a14:backgroundMark x1="90430" y1="47532" x2="97122" y2="52601"/>
                        <a14:backgroundMark x1="46763" y1="14451" x2="62527" y2="26393"/>
                        <a14:backgroundMark x1="49640" y1="30636" x2="54317" y2="30636"/>
                        <a14:backgroundMark x1="57914" y1="2890" x2="78777" y2="8092"/>
                        <a14:backgroundMark x1="78777" y1="8092" x2="82734" y2="21965"/>
                        <a14:backgroundMark x1="86387" y1="39306" x2="87770" y2="39884"/>
                        <a14:backgroundMark x1="85853" y1="39083" x2="86387" y2="39306"/>
                        <a14:backgroundMark x1="88046" y1="39306" x2="99640" y2="15029"/>
                        <a14:backgroundMark x1="87770" y1="39884" x2="88046" y2="39306"/>
                        <a14:backgroundMark x1="99640" y1="15029" x2="84173" y2="1156"/>
                        <a14:backgroundMark x1="84173" y1="1156" x2="96403" y2="22543"/>
                        <a14:backgroundMark x1="96403" y1="22543" x2="99281" y2="51445"/>
                        <a14:backgroundMark x1="99281" y1="51445" x2="88129" y2="20231"/>
                        <a14:backgroundMark x1="88129" y1="20231" x2="82042" y2="30838"/>
                        <a14:backgroundMark x1="68705" y1="23699" x2="76619" y2="2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4"/>
          <a:stretch/>
        </p:blipFill>
        <p:spPr>
          <a:xfrm>
            <a:off x="6484608" y="4283469"/>
            <a:ext cx="1738946" cy="1217947"/>
          </a:xfrm>
          <a:prstGeom prst="rect">
            <a:avLst/>
          </a:prstGeom>
          <a:noFill/>
        </p:spPr>
      </p:pic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DDC1FE06-7FA5-460E-907E-3256805A91AC}"/>
              </a:ext>
            </a:extLst>
          </p:cNvPr>
          <p:cNvCxnSpPr>
            <a:cxnSpLocks/>
          </p:cNvCxnSpPr>
          <p:nvPr/>
        </p:nvCxnSpPr>
        <p:spPr>
          <a:xfrm flipH="1" flipV="1">
            <a:off x="8223663" y="4623443"/>
            <a:ext cx="1046497" cy="576510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29">
            <a:extLst>
              <a:ext uri="{FF2B5EF4-FFF2-40B4-BE49-F238E27FC236}">
                <a16:creationId xmlns:a16="http://schemas.microsoft.com/office/drawing/2014/main" id="{5C4CFB34-9F5A-4C9D-B5EA-1A74F09A69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319" y="2713143"/>
            <a:ext cx="881013" cy="491873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D19BF2DE-DDCD-497A-975D-880A1DAE4677}"/>
              </a:ext>
            </a:extLst>
          </p:cNvPr>
          <p:cNvSpPr txBox="1"/>
          <p:nvPr/>
        </p:nvSpPr>
        <p:spPr>
          <a:xfrm>
            <a:off x="3654537" y="3193034"/>
            <a:ext cx="11224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100" b="1" dirty="0">
                <a:latin typeface="Montserrat" pitchFamily="2" charset="77"/>
              </a:rPr>
              <a:t>XML</a:t>
            </a: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F18BAF3D-7E83-4305-9E37-FCA680FEDA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643" y="4598785"/>
            <a:ext cx="881013" cy="491873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FC0F62EA-ED3C-4717-A12B-CEB058AC529C}"/>
              </a:ext>
            </a:extLst>
          </p:cNvPr>
          <p:cNvSpPr txBox="1"/>
          <p:nvPr/>
        </p:nvSpPr>
        <p:spPr>
          <a:xfrm>
            <a:off x="3225584" y="5115315"/>
            <a:ext cx="11224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100" b="1" dirty="0">
                <a:latin typeface="Montserrat" pitchFamily="2" charset="77"/>
              </a:rPr>
              <a:t>XML</a:t>
            </a: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C1ACF844-A963-4361-BE60-2A9CB49268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598" y="2761523"/>
            <a:ext cx="881013" cy="491873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7C6213E2-3C04-4685-A210-99B46F8D87EA}"/>
              </a:ext>
            </a:extLst>
          </p:cNvPr>
          <p:cNvSpPr txBox="1"/>
          <p:nvPr/>
        </p:nvSpPr>
        <p:spPr>
          <a:xfrm>
            <a:off x="8492239" y="3254222"/>
            <a:ext cx="11224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100" b="1" dirty="0">
                <a:latin typeface="Montserrat" pitchFamily="2" charset="77"/>
              </a:rPr>
              <a:t>XML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7604CC3C-D2E5-4130-AC30-C3C3BDA753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617" y="4623442"/>
            <a:ext cx="881013" cy="491873"/>
          </a:xfrm>
          <a:prstGeom prst="rect">
            <a:avLst/>
          </a:prstGeom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8561F8D9-8D26-44B8-9C4A-423704B6D567}"/>
              </a:ext>
            </a:extLst>
          </p:cNvPr>
          <p:cNvSpPr txBox="1"/>
          <p:nvPr/>
        </p:nvSpPr>
        <p:spPr>
          <a:xfrm>
            <a:off x="8198779" y="5115315"/>
            <a:ext cx="11224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100" b="1" dirty="0">
                <a:latin typeface="Montserrat" pitchFamily="2" charset="77"/>
              </a:rPr>
              <a:t>XML</a:t>
            </a:r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2ADB4A6C-5E07-496A-94F5-1F014A55C7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30" y="3505618"/>
            <a:ext cx="881013" cy="491873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B0C366E6-4823-4A71-9582-93A46C4D5723}"/>
              </a:ext>
            </a:extLst>
          </p:cNvPr>
          <p:cNvSpPr txBox="1"/>
          <p:nvPr/>
        </p:nvSpPr>
        <p:spPr>
          <a:xfrm>
            <a:off x="6221592" y="3997491"/>
            <a:ext cx="11224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100" b="1" dirty="0">
                <a:latin typeface="Montserrat" pitchFamily="2" charset="77"/>
              </a:rPr>
              <a:t>XML</a:t>
            </a: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89C9BB6E-4E33-4029-9984-D49D36B914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89" y="3414675"/>
            <a:ext cx="881013" cy="491873"/>
          </a:xfrm>
          <a:prstGeom prst="rect">
            <a:avLst/>
          </a:prstGeom>
        </p:spPr>
      </p:pic>
      <p:sp>
        <p:nvSpPr>
          <p:cNvPr id="47" name="Textfeld 46">
            <a:extLst>
              <a:ext uri="{FF2B5EF4-FFF2-40B4-BE49-F238E27FC236}">
                <a16:creationId xmlns:a16="http://schemas.microsoft.com/office/drawing/2014/main" id="{FB86F650-87DE-4248-AA0D-C22922757737}"/>
              </a:ext>
            </a:extLst>
          </p:cNvPr>
          <p:cNvSpPr txBox="1"/>
          <p:nvPr/>
        </p:nvSpPr>
        <p:spPr>
          <a:xfrm>
            <a:off x="1294051" y="3906548"/>
            <a:ext cx="11224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100" b="1" dirty="0">
                <a:latin typeface="Montserrat" pitchFamily="2" charset="77"/>
              </a:rPr>
              <a:t>XML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4AC1209-27D3-C5F4-414C-D34E1DF1A29D}"/>
              </a:ext>
            </a:extLst>
          </p:cNvPr>
          <p:cNvGrpSpPr/>
          <p:nvPr/>
        </p:nvGrpSpPr>
        <p:grpSpPr>
          <a:xfrm>
            <a:off x="10920487" y="615985"/>
            <a:ext cx="792088" cy="792088"/>
            <a:chOff x="10419307" y="615985"/>
            <a:chExt cx="792088" cy="792088"/>
          </a:xfrm>
        </p:grpSpPr>
        <p:sp>
          <p:nvSpPr>
            <p:cNvPr id="4" name="Oval 53">
              <a:extLst>
                <a:ext uri="{FF2B5EF4-FFF2-40B4-BE49-F238E27FC236}">
                  <a16:creationId xmlns:a16="http://schemas.microsoft.com/office/drawing/2014/main" id="{D7A63941-B127-27AC-9583-673487EA2C42}"/>
                </a:ext>
              </a:extLst>
            </p:cNvPr>
            <p:cNvSpPr/>
            <p:nvPr/>
          </p:nvSpPr>
          <p:spPr>
            <a:xfrm>
              <a:off x="10419307" y="615985"/>
              <a:ext cx="792088" cy="79208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3BF67495-76C8-064E-037F-9A6AFBE24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9151" y="635829"/>
              <a:ext cx="752400" cy="75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414098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BED4065-0BC5-B0A3-FA89-2EAD7CD23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09"/>
            <a:ext cx="12192000" cy="6856491"/>
          </a:xfrm>
          <a:prstGeom prst="rect">
            <a:avLst/>
          </a:prstGeom>
        </p:spPr>
      </p:pic>
      <p:sp>
        <p:nvSpPr>
          <p:cNvPr id="13" name="Titel 5">
            <a:extLst>
              <a:ext uri="{FF2B5EF4-FFF2-40B4-BE49-F238E27FC236}">
                <a16:creationId xmlns:a16="http://schemas.microsoft.com/office/drawing/2014/main" id="{26F7EDA4-90D3-2041-A710-D74E533FCC84}"/>
              </a:ext>
            </a:extLst>
          </p:cNvPr>
          <p:cNvSpPr txBox="1">
            <a:spLocks/>
          </p:cNvSpPr>
          <p:nvPr/>
        </p:nvSpPr>
        <p:spPr>
          <a:xfrm>
            <a:off x="479425" y="548681"/>
            <a:ext cx="11233150" cy="10801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CH" sz="2800" dirty="0"/>
              <a:t>Building &amp; Campus: Smarte Gebäude mit </a:t>
            </a:r>
            <a:r>
              <a:rPr lang="de-CH" sz="2800" dirty="0" err="1"/>
              <a:t>netzdienlicheM</a:t>
            </a:r>
            <a:r>
              <a:rPr lang="de-CH" sz="2800" dirty="0"/>
              <a:t> Verhalten</a:t>
            </a:r>
          </a:p>
          <a:p>
            <a:endParaRPr lang="de-CH" sz="2800" dirty="0"/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A60ECFC8-195B-BB87-FC08-925815DD71D4}"/>
              </a:ext>
            </a:extLst>
          </p:cNvPr>
          <p:cNvGrpSpPr/>
          <p:nvPr/>
        </p:nvGrpSpPr>
        <p:grpSpPr>
          <a:xfrm>
            <a:off x="484307" y="3925114"/>
            <a:ext cx="4041302" cy="2218017"/>
            <a:chOff x="484307" y="3925114"/>
            <a:chExt cx="4041302" cy="2218017"/>
          </a:xfrm>
        </p:grpSpPr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362FC982-0C46-E2EB-7330-777B23F1B05A}"/>
                </a:ext>
              </a:extLst>
            </p:cNvPr>
            <p:cNvSpPr/>
            <p:nvPr/>
          </p:nvSpPr>
          <p:spPr>
            <a:xfrm>
              <a:off x="484307" y="3925114"/>
              <a:ext cx="4041302" cy="22180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F1A7BA84-0763-8885-42B6-A6297735ECAD}"/>
                </a:ext>
              </a:extLst>
            </p:cNvPr>
            <p:cNvSpPr txBox="1"/>
            <p:nvPr/>
          </p:nvSpPr>
          <p:spPr>
            <a:xfrm>
              <a:off x="934992" y="5694384"/>
              <a:ext cx="104585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400" dirty="0" err="1">
                  <a:latin typeface="+mj-lt"/>
                </a:rPr>
                <a:t>Product</a:t>
              </a:r>
              <a:endParaRPr lang="de-CH" sz="1400" dirty="0">
                <a:latin typeface="+mj-lt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6309D413-3FC6-E4F1-5589-887FDB4AC177}"/>
                </a:ext>
              </a:extLst>
            </p:cNvPr>
            <p:cNvSpPr txBox="1"/>
            <p:nvPr/>
          </p:nvSpPr>
          <p:spPr>
            <a:xfrm>
              <a:off x="2289217" y="5694384"/>
              <a:ext cx="189193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400" dirty="0">
                  <a:latin typeface="+mj-lt"/>
                </a:rPr>
                <a:t>Communicator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E717A297-444A-E136-2386-645A618BC8E5}"/>
                </a:ext>
              </a:extLst>
            </p:cNvPr>
            <p:cNvSpPr/>
            <p:nvPr/>
          </p:nvSpPr>
          <p:spPr>
            <a:xfrm>
              <a:off x="934992" y="4088305"/>
              <a:ext cx="156645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sz="1400" b="1" dirty="0"/>
                <a:t>TECHNOLOGIE</a:t>
              </a:r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E6AD7D20-476E-3953-520D-B69F4FEC5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487" y="4438615"/>
              <a:ext cx="1155700" cy="1168400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AEB852C1-4494-D395-F298-F26C200D3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602" y="4529643"/>
              <a:ext cx="965200" cy="977900"/>
            </a:xfrm>
            <a:prstGeom prst="rect">
              <a:avLst/>
            </a:prstGeom>
          </p:spPr>
        </p:pic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6505EF65-7A1B-1B18-FC84-B584154F085A}"/>
              </a:ext>
            </a:extLst>
          </p:cNvPr>
          <p:cNvGrpSpPr/>
          <p:nvPr/>
        </p:nvGrpSpPr>
        <p:grpSpPr>
          <a:xfrm>
            <a:off x="5167658" y="3861048"/>
            <a:ext cx="2295580" cy="2295580"/>
            <a:chOff x="4891909" y="3861048"/>
            <a:chExt cx="2295580" cy="229558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BB8CACF-4B07-3CDA-99C5-F4D82CF0AA74}"/>
                </a:ext>
              </a:extLst>
            </p:cNvPr>
            <p:cNvSpPr/>
            <p:nvPr/>
          </p:nvSpPr>
          <p:spPr>
            <a:xfrm>
              <a:off x="4891909" y="3861048"/>
              <a:ext cx="2295580" cy="229558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</p:spPr>
          <p:txBody>
            <a:bodyPr tIns="180000"/>
            <a:lstStyle/>
            <a:p>
              <a:pPr defTabSz="914377"/>
              <a:r>
                <a:rPr lang="de-DE" sz="1600" dirty="0">
                  <a:solidFill>
                    <a:schemeClr val="tx1"/>
                  </a:solidFill>
                </a:rPr>
                <a:t>    </a:t>
              </a:r>
            </a:p>
          </p:txBody>
        </p:sp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6839626D-D6E1-7360-70C2-83E6384FAE62}"/>
                </a:ext>
              </a:extLst>
            </p:cNvPr>
            <p:cNvSpPr txBox="1"/>
            <p:nvPr/>
          </p:nvSpPr>
          <p:spPr>
            <a:xfrm>
              <a:off x="5241643" y="5694384"/>
              <a:ext cx="166522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400" b="1" dirty="0">
                  <a:latin typeface="+mj-lt"/>
                </a:rPr>
                <a:t>Integrator</a:t>
              </a:r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2BD2B360-D4AA-9743-F693-767019585C11}"/>
                </a:ext>
              </a:extLst>
            </p:cNvPr>
            <p:cNvSpPr/>
            <p:nvPr/>
          </p:nvSpPr>
          <p:spPr>
            <a:xfrm>
              <a:off x="5328862" y="4067043"/>
              <a:ext cx="145264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CH" sz="1400" b="1" dirty="0"/>
                <a:t>KONZEPTION</a:t>
              </a: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7B5AC54-8CEF-92EE-5D4A-8BF7C60B2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7845" y="4356429"/>
              <a:ext cx="1324329" cy="1324329"/>
            </a:xfrm>
            <a:prstGeom prst="rect">
              <a:avLst/>
            </a:prstGeom>
          </p:spPr>
        </p:pic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D386B3C-4C25-47D5-06B0-28CCF79AD220}"/>
              </a:ext>
            </a:extLst>
          </p:cNvPr>
          <p:cNvGrpSpPr/>
          <p:nvPr/>
        </p:nvGrpSpPr>
        <p:grpSpPr>
          <a:xfrm>
            <a:off x="8105287" y="3962638"/>
            <a:ext cx="3594992" cy="2193990"/>
            <a:chOff x="7692729" y="3962638"/>
            <a:chExt cx="3594992" cy="2193990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BB9E6050-A8A6-5FEE-48C3-A00D648409D4}"/>
                </a:ext>
              </a:extLst>
            </p:cNvPr>
            <p:cNvSpPr/>
            <p:nvPr/>
          </p:nvSpPr>
          <p:spPr>
            <a:xfrm>
              <a:off x="7692729" y="3962638"/>
              <a:ext cx="3594992" cy="2193990"/>
            </a:xfrm>
            <a:prstGeom prst="rect">
              <a:avLst/>
            </a:prstGeom>
            <a:solidFill>
              <a:srgbClr val="5AB8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689F1365-4359-D9B6-0771-D7A55CA05C8F}"/>
                </a:ext>
              </a:extLst>
            </p:cNvPr>
            <p:cNvSpPr/>
            <p:nvPr/>
          </p:nvSpPr>
          <p:spPr>
            <a:xfrm>
              <a:off x="7822953" y="4087561"/>
              <a:ext cx="154721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sz="1400" b="1" dirty="0">
                  <a:solidFill>
                    <a:schemeClr val="bg1">
                      <a:lumMod val="95000"/>
                    </a:schemeClr>
                  </a:solidFill>
                </a:rPr>
                <a:t>ANWENDUNG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4088EB4B-C783-2C72-F1D6-33BCC25AD7AD}"/>
                </a:ext>
              </a:extLst>
            </p:cNvPr>
            <p:cNvSpPr txBox="1"/>
            <p:nvPr/>
          </p:nvSpPr>
          <p:spPr>
            <a:xfrm>
              <a:off x="8001097" y="5694384"/>
              <a:ext cx="104585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400" b="1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Building</a:t>
              </a: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ECE2F089-09BC-2A44-DA12-8E19F9609284}"/>
                </a:ext>
              </a:extLst>
            </p:cNvPr>
            <p:cNvSpPr txBox="1"/>
            <p:nvPr/>
          </p:nvSpPr>
          <p:spPr>
            <a:xfrm>
              <a:off x="9620278" y="5694384"/>
              <a:ext cx="1045857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de-CH" sz="14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Campus</a:t>
              </a:r>
            </a:p>
          </p:txBody>
        </p:sp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1E55C431-12F4-7C78-1C4C-C6E97D56D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454" y="4478466"/>
              <a:ext cx="1079500" cy="1079500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8FD5D2D4-ED4A-6213-4B7A-A32389EE4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7020" y="4478466"/>
              <a:ext cx="1079500" cy="1079500"/>
            </a:xfrm>
            <a:prstGeom prst="rect">
              <a:avLst/>
            </a:prstGeom>
          </p:spPr>
        </p:pic>
      </p:grpSp>
      <p:cxnSp>
        <p:nvCxnSpPr>
          <p:cNvPr id="11" name="Gerader Verbinder 8">
            <a:extLst>
              <a:ext uri="{FF2B5EF4-FFF2-40B4-BE49-F238E27FC236}">
                <a16:creationId xmlns:a16="http://schemas.microsoft.com/office/drawing/2014/main" id="{AAD25AA6-3264-CAF7-5E43-24936C0AEBBE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5A9C761B-30BF-F761-CD36-832508BFFC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869731" y="6290010"/>
            <a:ext cx="843032" cy="47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01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8">
            <a:extLst>
              <a:ext uri="{FF2B5EF4-FFF2-40B4-BE49-F238E27FC236}">
                <a16:creationId xmlns:a16="http://schemas.microsoft.com/office/drawing/2014/main" id="{F6F737AC-B75D-8F56-6CE0-5847952D95DD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5">
            <a:extLst>
              <a:ext uri="{FF2B5EF4-FFF2-40B4-BE49-F238E27FC236}">
                <a16:creationId xmlns:a16="http://schemas.microsoft.com/office/drawing/2014/main" id="{AD909465-1454-2E46-91DA-6630E1F93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48681"/>
            <a:ext cx="11233150" cy="1008111"/>
          </a:xfrm>
        </p:spPr>
        <p:txBody>
          <a:bodyPr/>
          <a:lstStyle/>
          <a:p>
            <a:r>
              <a:rPr lang="de-CH" dirty="0"/>
              <a:t>Die </a:t>
            </a:r>
            <a:r>
              <a:rPr lang="de-CH" dirty="0" err="1"/>
              <a:t>ENERGIEWelt</a:t>
            </a:r>
            <a:r>
              <a:rPr lang="de-CH" dirty="0"/>
              <a:t> von heute:</a:t>
            </a:r>
            <a:br>
              <a:rPr lang="de-CH" dirty="0"/>
            </a:br>
            <a:r>
              <a:rPr lang="de-CH" dirty="0" err="1"/>
              <a:t>VIELe</a:t>
            </a:r>
            <a:r>
              <a:rPr lang="de-CH" dirty="0"/>
              <a:t> KOMPONENTEN, WENIG Vernetzung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3214FAE-571E-D185-99E3-302542BF9A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093" y="4649403"/>
            <a:ext cx="1307760" cy="97938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83926A4-A303-A356-3B53-7931ECC2B8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2065142"/>
            <a:ext cx="1307760" cy="979380"/>
          </a:xfrm>
          <a:prstGeom prst="rect">
            <a:avLst/>
          </a:prstGeom>
          <a:noFill/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18A3FA1-DE5B-F537-785D-7BB713DB7D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538" y="4199568"/>
            <a:ext cx="1307760" cy="9793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38813EE-BC87-9192-33B7-002B7924D1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2743360"/>
            <a:ext cx="1307760" cy="97938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1DB0D6D-9C67-99C1-C7DB-2A7C3B71D0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913" y="2227641"/>
            <a:ext cx="1307760" cy="97938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0535FEB-9155-F722-34FD-8B158B5394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760" y="2939310"/>
            <a:ext cx="1307760" cy="97938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9E6DC81-6A85-29F7-32D0-DF76249E15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238" y="4602979"/>
            <a:ext cx="1307760" cy="97938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50DAF7CB-A333-0921-97FB-99DC0EA632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998" y="3375343"/>
            <a:ext cx="1307760" cy="979380"/>
          </a:xfrm>
          <a:prstGeom prst="rect">
            <a:avLst/>
          </a:prstGeom>
        </p:spPr>
      </p:pic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3458235E-282C-E15D-8FA5-B9B8E00C59D4}"/>
              </a:ext>
            </a:extLst>
          </p:cNvPr>
          <p:cNvCxnSpPr>
            <a:cxnSpLocks/>
          </p:cNvCxnSpPr>
          <p:nvPr/>
        </p:nvCxnSpPr>
        <p:spPr>
          <a:xfrm>
            <a:off x="5207391" y="3039029"/>
            <a:ext cx="783192" cy="336314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B1563607-4C6E-671F-20D3-38E79CF6843C}"/>
              </a:ext>
            </a:extLst>
          </p:cNvPr>
          <p:cNvCxnSpPr>
            <a:cxnSpLocks/>
          </p:cNvCxnSpPr>
          <p:nvPr/>
        </p:nvCxnSpPr>
        <p:spPr>
          <a:xfrm flipV="1">
            <a:off x="3114483" y="2986548"/>
            <a:ext cx="1169923" cy="280920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A7619A03-9ADC-1DBF-09DF-9DFEE61CCEE0}"/>
              </a:ext>
            </a:extLst>
          </p:cNvPr>
          <p:cNvCxnSpPr>
            <a:cxnSpLocks/>
          </p:cNvCxnSpPr>
          <p:nvPr/>
        </p:nvCxnSpPr>
        <p:spPr>
          <a:xfrm>
            <a:off x="4851490" y="3127008"/>
            <a:ext cx="327639" cy="1059723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4453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14E70E2C-836A-064C-AE27-5CC86A616DAC}"/>
              </a:ext>
            </a:extLst>
          </p:cNvPr>
          <p:cNvSpPr txBox="1"/>
          <p:nvPr/>
        </p:nvSpPr>
        <p:spPr>
          <a:xfrm>
            <a:off x="479424" y="1742132"/>
            <a:ext cx="11231402" cy="42071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914377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174621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2pPr>
            <a:lvl3pPr marL="360354" indent="-185734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3pPr>
            <a:lvl4pPr marL="534975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4pPr>
            <a:lvl5pPr marL="719121" indent="-184146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fontAlgn="base"/>
            <a:r>
              <a:rPr lang="de-CH" sz="1400" dirty="0">
                <a:solidFill>
                  <a:schemeClr val="tx1"/>
                </a:solidFill>
              </a:rPr>
              <a:t>Das Label «</a:t>
            </a:r>
            <a:r>
              <a:rPr lang="de-CH" sz="1400" dirty="0" err="1">
                <a:solidFill>
                  <a:schemeClr val="tx1"/>
                </a:solidFill>
              </a:rPr>
              <a:t>SmartGridready</a:t>
            </a:r>
            <a:r>
              <a:rPr lang="de-CH" sz="1400" dirty="0">
                <a:solidFill>
                  <a:schemeClr val="tx1"/>
                </a:solidFill>
              </a:rPr>
              <a:t> Building» respektive «</a:t>
            </a:r>
            <a:r>
              <a:rPr lang="de-CH" sz="1400" dirty="0" err="1">
                <a:solidFill>
                  <a:schemeClr val="tx1"/>
                </a:solidFill>
              </a:rPr>
              <a:t>SmartGridready</a:t>
            </a:r>
            <a:r>
              <a:rPr lang="de-CH" sz="1400" dirty="0">
                <a:solidFill>
                  <a:schemeClr val="tx1"/>
                </a:solidFill>
              </a:rPr>
              <a:t> Campus» bildet für Besitzerinnen und Betreiber die Grundlage,</a:t>
            </a:r>
            <a:r>
              <a:rPr lang="en-US" sz="1400" dirty="0">
                <a:solidFill>
                  <a:schemeClr val="tx1"/>
                </a:solidFill>
              </a:rPr>
              <a:t>​ um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mittels Echtzeitdaten eine hohe Transparenz über die Funktionalität und die Energieflüsse ihrer Gebäude oder Areale zu haben,</a:t>
            </a:r>
            <a:r>
              <a:rPr lang="en-US" sz="1400" dirty="0"/>
              <a:t>​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Betriebsoptimierungen</a:t>
            </a:r>
            <a:r>
              <a:rPr lang="en-US" sz="1400" dirty="0"/>
              <a:t>​ </a:t>
            </a:r>
            <a:r>
              <a:rPr lang="en-US" sz="1400" dirty="0" err="1"/>
              <a:t>durchzuführen</a:t>
            </a:r>
            <a:r>
              <a:rPr lang="en-US" sz="1400" dirty="0"/>
              <a:t>,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Gebäude und Areale «</a:t>
            </a:r>
            <a:r>
              <a:rPr lang="de-DE" sz="1400" dirty="0" err="1"/>
              <a:t>ready</a:t>
            </a:r>
            <a:r>
              <a:rPr lang="de-DE" sz="1400" dirty="0"/>
              <a:t>» für den interaktiven Austausch mit dem Verteilnetz</a:t>
            </a:r>
            <a:r>
              <a:rPr lang="en-US" sz="1400" dirty="0"/>
              <a:t>​ </a:t>
            </a:r>
            <a:r>
              <a:rPr lang="en-US" sz="1400" dirty="0" err="1"/>
              <a:t>zu</a:t>
            </a:r>
            <a:r>
              <a:rPr lang="en-US" sz="1400" dirty="0"/>
              <a:t> </a:t>
            </a:r>
            <a:r>
              <a:rPr lang="en-US" sz="1400" dirty="0" err="1"/>
              <a:t>machen</a:t>
            </a:r>
            <a:r>
              <a:rPr lang="en-US" sz="1400" dirty="0"/>
              <a:t>,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Tarifsignale zu empfangen, so dass automatisiert Lasten zu- oder weggeschaltet werden können</a:t>
            </a:r>
            <a:r>
              <a:rPr lang="en-US" sz="1400" dirty="0"/>
              <a:t>​,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freie Kapazitäten (Ladestand von Autobatterien, schaltbare Lasten etc.) dem Netz mitzuteilen,</a:t>
            </a:r>
            <a:r>
              <a:rPr lang="en-US" sz="1400" dirty="0"/>
              <a:t>​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dirty="0"/>
              <a:t>in Gebäuden und Arealen die Energiekosten zu optimieren, z. B. dank Eigenverbrauchsmaximierung mit entsprechender </a:t>
            </a:r>
            <a:r>
              <a:rPr lang="de-DE" sz="1400" dirty="0" err="1"/>
              <a:t>Sektorkopplung</a:t>
            </a:r>
            <a:r>
              <a:rPr lang="de-DE" sz="1400" dirty="0"/>
              <a:t> (Wärme-Mobilität-Strom) sowie Peak-Shifting &amp; -</a:t>
            </a:r>
            <a:r>
              <a:rPr lang="de-DE" sz="1400" dirty="0" err="1"/>
              <a:t>Shaving</a:t>
            </a:r>
            <a:r>
              <a:rPr lang="de-DE" sz="1400" dirty="0"/>
              <a:t>​.</a:t>
            </a:r>
          </a:p>
          <a:p>
            <a:pPr fontAlgn="base"/>
            <a:r>
              <a:rPr lang="de-CH" sz="1400" dirty="0">
                <a:solidFill>
                  <a:schemeClr val="tx1"/>
                </a:solidFill>
              </a:rPr>
              <a:t> ​</a:t>
            </a:r>
          </a:p>
          <a:p>
            <a:pPr fontAlgn="base"/>
            <a:r>
              <a:rPr lang="de-CH" sz="1400" dirty="0">
                <a:solidFill>
                  <a:schemeClr val="tx1"/>
                </a:solidFill>
              </a:rPr>
              <a:t>Das Label wird anhand von im Betrieb gemessenen Energiedaten regelmässig erneuert.</a:t>
            </a:r>
            <a:r>
              <a:rPr lang="en-US" sz="1400" dirty="0">
                <a:solidFill>
                  <a:schemeClr val="tx1"/>
                </a:solidFill>
              </a:rPr>
              <a:t>​</a:t>
            </a:r>
          </a:p>
        </p:txBody>
      </p:sp>
      <p:cxnSp>
        <p:nvCxnSpPr>
          <p:cNvPr id="3" name="Gerader Verbinder 8">
            <a:extLst>
              <a:ext uri="{FF2B5EF4-FFF2-40B4-BE49-F238E27FC236}">
                <a16:creationId xmlns:a16="http://schemas.microsoft.com/office/drawing/2014/main" id="{38EE9B2B-1C21-BEA5-B0C2-FE44F8B82921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12F0CFCE-DDEB-78C7-2748-55ED7A2479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129" y="654873"/>
            <a:ext cx="748969" cy="7489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660A6B3-D923-E4B6-D277-C214E0C41D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026" y="654873"/>
            <a:ext cx="748800" cy="748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itel 5">
            <a:extLst>
              <a:ext uri="{FF2B5EF4-FFF2-40B4-BE49-F238E27FC236}">
                <a16:creationId xmlns:a16="http://schemas.microsoft.com/office/drawing/2014/main" id="{D365F046-68D2-4C7E-8CA0-AEFA12F3D849}"/>
              </a:ext>
            </a:extLst>
          </p:cNvPr>
          <p:cNvSpPr txBox="1">
            <a:spLocks/>
          </p:cNvSpPr>
          <p:nvPr/>
        </p:nvSpPr>
        <p:spPr>
          <a:xfrm>
            <a:off x="479425" y="548681"/>
            <a:ext cx="11233150" cy="10801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CH" sz="2800" dirty="0"/>
              <a:t>Building &amp; Campus: Smarte Gebäude mit </a:t>
            </a:r>
            <a:r>
              <a:rPr lang="de-CH" sz="2800" dirty="0" err="1"/>
              <a:t>netzdienlicheM</a:t>
            </a:r>
            <a:r>
              <a:rPr lang="de-CH" sz="2800" dirty="0"/>
              <a:t> Verhalten</a:t>
            </a:r>
          </a:p>
          <a:p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1139985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14E70E2C-836A-064C-AE27-5CC86A616DAC}"/>
              </a:ext>
            </a:extLst>
          </p:cNvPr>
          <p:cNvSpPr txBox="1"/>
          <p:nvPr/>
        </p:nvSpPr>
        <p:spPr>
          <a:xfrm>
            <a:off x="479425" y="1742133"/>
            <a:ext cx="6192640" cy="44247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 defTabSz="914377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174621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2pPr>
            <a:lvl3pPr marL="360354" indent="-185734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3pPr>
            <a:lvl4pPr marL="534975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4pPr>
            <a:lvl5pPr marL="719121" indent="-184146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fontAlgn="base"/>
            <a:r>
              <a:rPr lang="de-CH" sz="1400" dirty="0">
                <a:solidFill>
                  <a:schemeClr val="tx1"/>
                </a:solidFill>
              </a:rPr>
              <a:t>Der Erhalt des SmartGridready-Labels erfolgt über eine Selbstdeklaration. Die Deklarationsstelle begleitet und unterstützt Sie in diesem Prozess.</a:t>
            </a:r>
            <a:endParaRPr lang="en-US" sz="1400" dirty="0">
              <a:solidFill>
                <a:schemeClr val="tx1"/>
              </a:solidFill>
            </a:endParaRP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b="1" dirty="0">
                <a:latin typeface="Montserrat" pitchFamily="2" charset="77"/>
              </a:rPr>
              <a:t>Product-Deklaration:</a:t>
            </a:r>
            <a:r>
              <a:rPr lang="de-DE" sz="1400" dirty="0"/>
              <a:t> Sie beschreiben die eigene Schnittstelle in einem standardisierten Format. An Ihrem Software-Code müssen Sie in der Regel nichts ändern.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b="1" dirty="0">
                <a:latin typeface="Montserrat" pitchFamily="2" charset="77"/>
              </a:rPr>
              <a:t>Communicator-Deklaration:</a:t>
            </a:r>
            <a:r>
              <a:rPr lang="de-DE" sz="1400" dirty="0"/>
              <a:t> Sie ergänzen Ihre Steuerung mit einem </a:t>
            </a:r>
            <a:r>
              <a:rPr lang="de-DE" sz="1400" dirty="0" err="1"/>
              <a:t>SmartGridready</a:t>
            </a:r>
            <a:r>
              <a:rPr lang="de-DE" sz="1400" dirty="0"/>
              <a:t>-spezifischen Software-Code, welcher vom Open Source-Quellcode unterstützt wird.</a:t>
            </a:r>
          </a:p>
          <a:p>
            <a:pPr marL="180975" lvl="1" indent="-180975" fontAlgn="base">
              <a:lnSpc>
                <a:spcPts val="2400"/>
              </a:lnSpc>
            </a:pPr>
            <a:r>
              <a:rPr lang="de-DE" sz="1400" b="1" dirty="0">
                <a:latin typeface="Montserrat" pitchFamily="2" charset="77"/>
              </a:rPr>
              <a:t>Building &amp; Campus-Deklaration: </a:t>
            </a:r>
            <a:r>
              <a:rPr lang="de-DE" sz="1400" dirty="0"/>
              <a:t>Sie weisen anhand von im Betrieb erfassten Energiedaten nach, dass Ihr Gebäude oder Areal die Anforderungen erfüllt. Sie erneuern die Deklaration </a:t>
            </a:r>
            <a:r>
              <a:rPr lang="de-DE" sz="1400" dirty="0" err="1"/>
              <a:t>regelmässig</a:t>
            </a:r>
            <a:r>
              <a:rPr lang="de-DE" sz="1400" dirty="0"/>
              <a:t> und bleiben nachhaltig SmartGridready. </a:t>
            </a:r>
          </a:p>
          <a:p>
            <a:pPr fontAlgn="base"/>
            <a:r>
              <a:rPr lang="de-CH" sz="1400" dirty="0">
                <a:solidFill>
                  <a:schemeClr val="tx1"/>
                </a:solidFill>
              </a:rPr>
              <a:t> </a:t>
            </a:r>
          </a:p>
        </p:txBody>
      </p:sp>
      <p:sp>
        <p:nvSpPr>
          <p:cNvPr id="13" name="Titel 5">
            <a:extLst>
              <a:ext uri="{FF2B5EF4-FFF2-40B4-BE49-F238E27FC236}">
                <a16:creationId xmlns:a16="http://schemas.microsoft.com/office/drawing/2014/main" id="{26F7EDA4-90D3-2041-A710-D74E533FCC84}"/>
              </a:ext>
            </a:extLst>
          </p:cNvPr>
          <p:cNvSpPr txBox="1">
            <a:spLocks/>
          </p:cNvSpPr>
          <p:nvPr/>
        </p:nvSpPr>
        <p:spPr>
          <a:xfrm>
            <a:off x="479425" y="548681"/>
            <a:ext cx="6840711" cy="10801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2800" dirty="0" err="1"/>
              <a:t>AutonomE</a:t>
            </a:r>
            <a:r>
              <a:rPr lang="de-DE" sz="2800" dirty="0"/>
              <a:t> Selbstdeklaration</a:t>
            </a:r>
            <a:endParaRPr lang="de-CH" sz="28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4560DF3-4C64-823E-5B2A-DA9E7B957B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4827890"/>
            <a:ext cx="2694373" cy="133903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50800" dist="26612" sx="98622" sy="98622" algn="ctr" rotWithShape="0">
              <a:schemeClr val="tx1">
                <a:alpha val="44000"/>
              </a:schemeClr>
            </a:outerShdw>
          </a:effec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1E38CAA-96E8-5450-B9A2-604F3CF87B7F}"/>
              </a:ext>
            </a:extLst>
          </p:cNvPr>
          <p:cNvSpPr/>
          <p:nvPr/>
        </p:nvSpPr>
        <p:spPr>
          <a:xfrm>
            <a:off x="8504384" y="1028502"/>
            <a:ext cx="1692898" cy="1692898"/>
          </a:xfrm>
          <a:prstGeom prst="ellipse">
            <a:avLst/>
          </a:prstGeom>
          <a:solidFill>
            <a:srgbClr val="5AB88F">
              <a:alpha val="20000"/>
            </a:srgbClr>
          </a:solidFill>
        </p:spPr>
        <p:txBody>
          <a:bodyPr wrap="none" tIns="180000" anchor="ctr"/>
          <a:lstStyle/>
          <a:p>
            <a:pPr marL="193675" algn="ctr">
              <a:tabLst>
                <a:tab pos="536575" algn="l"/>
              </a:tabLst>
            </a:pPr>
            <a:r>
              <a:rPr lang="de-CH" sz="1400" b="1" dirty="0"/>
              <a:t>Qualitäts-</a:t>
            </a:r>
            <a:br>
              <a:rPr lang="de-CH" sz="1400" b="1" dirty="0"/>
            </a:br>
            <a:r>
              <a:rPr lang="de-CH" sz="1400" b="1" dirty="0" err="1"/>
              <a:t>sicherung</a:t>
            </a:r>
            <a:r>
              <a:rPr lang="de-CH" sz="1400" b="1" dirty="0"/>
              <a:t> </a:t>
            </a:r>
            <a:br>
              <a:rPr lang="de-CH" sz="1400" b="1" dirty="0"/>
            </a:br>
            <a:r>
              <a:rPr lang="de-CH" sz="1400" b="1" dirty="0"/>
              <a:t>durch </a:t>
            </a:r>
            <a:br>
              <a:rPr lang="de-CH" sz="1400" b="1" dirty="0"/>
            </a:br>
            <a:r>
              <a:rPr lang="de-CH" sz="1400" b="1" dirty="0"/>
              <a:t>Deklarations-</a:t>
            </a:r>
            <a:br>
              <a:rPr lang="de-CH" sz="1400" b="1" dirty="0"/>
            </a:br>
            <a:r>
              <a:rPr lang="de-CH" sz="1400" b="1" dirty="0"/>
              <a:t>stelle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518CAA-737A-8CFF-A85E-F0C0163997CB}"/>
              </a:ext>
            </a:extLst>
          </p:cNvPr>
          <p:cNvSpPr/>
          <p:nvPr/>
        </p:nvSpPr>
        <p:spPr>
          <a:xfrm>
            <a:off x="8504384" y="2996952"/>
            <a:ext cx="1692898" cy="1692898"/>
          </a:xfrm>
          <a:prstGeom prst="ellipse">
            <a:avLst/>
          </a:prstGeom>
          <a:solidFill>
            <a:srgbClr val="5AB88F">
              <a:alpha val="20000"/>
            </a:srgbClr>
          </a:solidFill>
        </p:spPr>
        <p:txBody>
          <a:bodyPr wrap="none" tIns="180000" anchor="ctr"/>
          <a:lstStyle/>
          <a:p>
            <a:pPr marL="193675" algn="ctr">
              <a:tabLst>
                <a:tab pos="536575" algn="l"/>
              </a:tabLst>
            </a:pPr>
            <a:r>
              <a:rPr lang="de-CH" sz="1400" b="1" dirty="0"/>
              <a:t>Führung</a:t>
            </a:r>
            <a:br>
              <a:rPr lang="de-CH" sz="1400" b="1" dirty="0"/>
            </a:br>
            <a:r>
              <a:rPr lang="de-CH" sz="1400" b="1" dirty="0"/>
              <a:t>des Labels</a:t>
            </a: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F0F1CEE1-6752-D83F-507B-9CAF30686A54}"/>
              </a:ext>
            </a:extLst>
          </p:cNvPr>
          <p:cNvCxnSpPr>
            <a:cxnSpLocks/>
          </p:cNvCxnSpPr>
          <p:nvPr/>
        </p:nvCxnSpPr>
        <p:spPr>
          <a:xfrm>
            <a:off x="9350833" y="2780928"/>
            <a:ext cx="0" cy="720080"/>
          </a:xfrm>
          <a:prstGeom prst="straightConnector1">
            <a:avLst/>
          </a:prstGeom>
          <a:ln w="12700">
            <a:solidFill>
              <a:schemeClr val="accent1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r Verbinder 8">
            <a:extLst>
              <a:ext uri="{FF2B5EF4-FFF2-40B4-BE49-F238E27FC236}">
                <a16:creationId xmlns:a16="http://schemas.microsoft.com/office/drawing/2014/main" id="{0E28C525-2F0A-7E12-4305-AD8AB530BE71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719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B21B31D-10B6-4A57-BE8E-32701132B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48681"/>
            <a:ext cx="11233150" cy="576063"/>
          </a:xfrm>
        </p:spPr>
        <p:txBody>
          <a:bodyPr/>
          <a:lstStyle/>
          <a:p>
            <a:r>
              <a:rPr lang="de-DE" dirty="0"/>
              <a:t>INHALT</a:t>
            </a:r>
          </a:p>
        </p:txBody>
      </p:sp>
      <p:cxnSp>
        <p:nvCxnSpPr>
          <p:cNvPr id="8" name="Gerader Verbinder 8">
            <a:extLst>
              <a:ext uri="{FF2B5EF4-FFF2-40B4-BE49-F238E27FC236}">
                <a16:creationId xmlns:a16="http://schemas.microsoft.com/office/drawing/2014/main" id="{FA3AEDC0-81E8-602F-C47D-D705DDEEBB99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elle 7">
            <a:extLst>
              <a:ext uri="{FF2B5EF4-FFF2-40B4-BE49-F238E27FC236}">
                <a16:creationId xmlns:a16="http://schemas.microsoft.com/office/drawing/2014/main" id="{A4A58516-E5C3-F7B2-0B69-B6AC95D529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1839984"/>
              </p:ext>
            </p:extLst>
          </p:nvPr>
        </p:nvGraphicFramePr>
        <p:xfrm>
          <a:off x="5015880" y="1844674"/>
          <a:ext cx="6696694" cy="2091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545">
                  <a:extLst>
                    <a:ext uri="{9D8B030D-6E8A-4147-A177-3AD203B41FA5}">
                      <a16:colId xmlns:a16="http://schemas.microsoft.com/office/drawing/2014/main" val="2467211537"/>
                    </a:ext>
                  </a:extLst>
                </a:gridCol>
                <a:gridCol w="6278149">
                  <a:extLst>
                    <a:ext uri="{9D8B030D-6E8A-4147-A177-3AD203B41FA5}">
                      <a16:colId xmlns:a16="http://schemas.microsoft.com/office/drawing/2014/main" val="2417276428"/>
                    </a:ext>
                  </a:extLst>
                </a:gridCol>
              </a:tblGrid>
              <a:tr h="514364">
                <a:tc>
                  <a:txBody>
                    <a:bodyPr/>
                    <a:lstStyle/>
                    <a:p>
                      <a:endParaRPr lang="de-CH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b="0" cap="all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SmartGridready</a:t>
                      </a:r>
                      <a:r>
                        <a:rPr lang="de-CH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 – Energie, die kommuniziert</a:t>
                      </a: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515737"/>
                  </a:ext>
                </a:extLst>
              </a:tr>
              <a:tr h="514364">
                <a:tc>
                  <a:txBody>
                    <a:bodyPr/>
                    <a:lstStyle/>
                    <a:p>
                      <a:endParaRPr lang="de-CH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b="0" cap="all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SmartGridready</a:t>
                      </a:r>
                      <a:r>
                        <a:rPr lang="de-CH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 – für alle</a:t>
                      </a: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685092"/>
                  </a:ext>
                </a:extLst>
              </a:tr>
              <a:tr h="514364">
                <a:tc>
                  <a:txBody>
                    <a:bodyPr/>
                    <a:lstStyle/>
                    <a:p>
                      <a:endParaRPr lang="de-CH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b="0" cap="all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SmartGridready</a:t>
                      </a:r>
                      <a:r>
                        <a:rPr lang="de-CH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 – skalierbar, autonom, offen</a:t>
                      </a: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3108498"/>
                  </a:ext>
                </a:extLst>
              </a:tr>
              <a:tr h="514364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4.</a:t>
                      </a:r>
                    </a:p>
                    <a:p>
                      <a:endParaRPr lang="de-CH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b="0" cap="all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SmartGridready</a:t>
                      </a:r>
                      <a:r>
                        <a:rPr lang="de-DE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 – mehr als ein Verein</a:t>
                      </a:r>
                      <a:endParaRPr lang="de-CH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551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7621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A913B8B-B07B-B037-72B4-1C16483CB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3"/>
            <a:ext cx="12192701" cy="685760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4E70E2C-836A-064C-AE27-5CC86A616DAC}"/>
              </a:ext>
            </a:extLst>
          </p:cNvPr>
          <p:cNvSpPr txBox="1"/>
          <p:nvPr/>
        </p:nvSpPr>
        <p:spPr>
          <a:xfrm>
            <a:off x="479424" y="1772816"/>
            <a:ext cx="4392440" cy="38676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indent="0" defTabSz="914377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174621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2pPr>
            <a:lvl3pPr marL="360354" indent="-185734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3pPr>
            <a:lvl4pPr marL="534975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4pPr>
            <a:lvl5pPr marL="719121" indent="-184146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356870" indent="-356870">
              <a:spcAft>
                <a:spcPts val="600"/>
              </a:spcAft>
              <a:tabLst>
                <a:tab pos="9685338" algn="r"/>
              </a:tabLst>
            </a:pPr>
            <a:r>
              <a:rPr lang="de-DE" sz="1400" b="1" dirty="0">
                <a:solidFill>
                  <a:schemeClr val="accent1"/>
                </a:solidFill>
              </a:rPr>
              <a:t>1.	</a:t>
            </a:r>
            <a:r>
              <a:rPr lang="de-DE" sz="1400" b="1" dirty="0">
                <a:solidFill>
                  <a:schemeClr val="tx1"/>
                </a:solidFill>
              </a:rPr>
              <a:t>skalierbar</a:t>
            </a:r>
            <a:br>
              <a:rPr lang="de-DE" sz="1400" b="1" dirty="0">
                <a:solidFill>
                  <a:schemeClr val="tx1"/>
                </a:solidFill>
              </a:rPr>
            </a:br>
            <a:r>
              <a:rPr lang="de-DE" sz="1400" dirty="0">
                <a:solidFill>
                  <a:schemeClr val="tx1"/>
                </a:solidFill>
              </a:rPr>
              <a:t>stufenweise Anwendung auf bestehende und neue Lösungen</a:t>
            </a:r>
            <a:endParaRPr lang="en-US" sz="1400" dirty="0"/>
          </a:p>
          <a:p>
            <a:pPr marL="356870" indent="-356870">
              <a:spcAft>
                <a:spcPts val="600"/>
              </a:spcAft>
              <a:tabLst>
                <a:tab pos="9685338" algn="r"/>
              </a:tabLst>
            </a:pPr>
            <a:r>
              <a:rPr lang="de-DE" sz="1400" b="1" dirty="0">
                <a:solidFill>
                  <a:schemeClr val="accent1"/>
                </a:solidFill>
              </a:rPr>
              <a:t>2.	</a:t>
            </a:r>
            <a:r>
              <a:rPr lang="de-DE" sz="1400" b="1" dirty="0">
                <a:solidFill>
                  <a:schemeClr val="tx1"/>
                </a:solidFill>
              </a:rPr>
              <a:t>autonom</a:t>
            </a:r>
            <a:br>
              <a:rPr lang="de-DE" sz="1400" b="1" dirty="0">
                <a:solidFill>
                  <a:schemeClr val="tx1"/>
                </a:solidFill>
                <a:highlight>
                  <a:srgbClr val="FFFF00"/>
                </a:highlight>
              </a:rPr>
            </a:br>
            <a:r>
              <a:rPr lang="de-DE" sz="1400" dirty="0">
                <a:solidFill>
                  <a:schemeClr val="tx1"/>
                </a:solidFill>
              </a:rPr>
              <a:t>Selbstdeklaration von Anwendungen durch  Hersteller und Anbieter sowie von Gebäuden und Arealen durch Eigentümer</a:t>
            </a:r>
          </a:p>
          <a:p>
            <a:pPr marL="356870" indent="-356870">
              <a:spcAft>
                <a:spcPts val="600"/>
              </a:spcAft>
              <a:tabLst>
                <a:tab pos="9685338" algn="r"/>
              </a:tabLst>
            </a:pPr>
            <a:r>
              <a:rPr lang="de-DE" sz="1400" b="1" dirty="0">
                <a:solidFill>
                  <a:schemeClr val="accent1"/>
                </a:solidFill>
              </a:rPr>
              <a:t>3.	</a:t>
            </a:r>
            <a:r>
              <a:rPr lang="de-DE" sz="1400" b="1" dirty="0">
                <a:solidFill>
                  <a:schemeClr val="tx1"/>
                </a:solidFill>
              </a:rPr>
              <a:t>offen</a:t>
            </a:r>
            <a:br>
              <a:rPr lang="de-DE" sz="1400" b="1" dirty="0"/>
            </a:br>
            <a:r>
              <a:rPr lang="de-DE" sz="1400" dirty="0">
                <a:solidFill>
                  <a:schemeClr val="tx1"/>
                </a:solidFill>
              </a:rPr>
              <a:t>einfach und neutral für die Kommunikation zwischen allen marktüblichen Protokollen</a:t>
            </a:r>
          </a:p>
        </p:txBody>
      </p:sp>
      <p:sp>
        <p:nvSpPr>
          <p:cNvPr id="13" name="Titel 5">
            <a:extLst>
              <a:ext uri="{FF2B5EF4-FFF2-40B4-BE49-F238E27FC236}">
                <a16:creationId xmlns:a16="http://schemas.microsoft.com/office/drawing/2014/main" id="{26F7EDA4-90D3-2041-A710-D74E533FCC84}"/>
              </a:ext>
            </a:extLst>
          </p:cNvPr>
          <p:cNvSpPr txBox="1">
            <a:spLocks/>
          </p:cNvSpPr>
          <p:nvPr/>
        </p:nvSpPr>
        <p:spPr>
          <a:xfrm>
            <a:off x="479425" y="548681"/>
            <a:ext cx="11233150" cy="10801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CH" sz="2800" dirty="0" err="1"/>
              <a:t>Smartgridready</a:t>
            </a:r>
            <a:r>
              <a:rPr lang="de-CH" sz="2800" dirty="0"/>
              <a:t> ist ...</a:t>
            </a:r>
            <a:endParaRPr lang="de-DE" sz="2800" dirty="0"/>
          </a:p>
        </p:txBody>
      </p:sp>
      <p:cxnSp>
        <p:nvCxnSpPr>
          <p:cNvPr id="4" name="Gerader Verbinder 8">
            <a:extLst>
              <a:ext uri="{FF2B5EF4-FFF2-40B4-BE49-F238E27FC236}">
                <a16:creationId xmlns:a16="http://schemas.microsoft.com/office/drawing/2014/main" id="{0FBAD34B-0385-BBA6-3350-18AD51EF5871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A4A455A0-18F0-C026-A90E-B56162D8F3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69731" y="6290010"/>
            <a:ext cx="843032" cy="47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739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>
            <a:extLst>
              <a:ext uri="{FF2B5EF4-FFF2-40B4-BE49-F238E27FC236}">
                <a16:creationId xmlns:a16="http://schemas.microsoft.com/office/drawing/2014/main" id="{14E70E2C-836A-064C-AE27-5CC86A616DAC}"/>
              </a:ext>
            </a:extLst>
          </p:cNvPr>
          <p:cNvSpPr txBox="1"/>
          <p:nvPr/>
        </p:nvSpPr>
        <p:spPr>
          <a:xfrm>
            <a:off x="479424" y="1742133"/>
            <a:ext cx="7848824" cy="386762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indent="0" defTabSz="914377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174621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2pPr>
            <a:lvl3pPr marL="360354" indent="-185734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3pPr>
            <a:lvl4pPr marL="534975" indent="-174621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4pPr>
            <a:lvl5pPr marL="719121" indent="-184146" defTabSz="914377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/>
            </a:lvl5pPr>
            <a:lvl6pPr marL="2514537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726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8914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103" indent="-228594" defTabSz="914377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fontAlgn="base"/>
            <a:r>
              <a:rPr lang="de-CH" sz="1400" dirty="0">
                <a:solidFill>
                  <a:schemeClr val="tx1"/>
                </a:solidFill>
              </a:rPr>
              <a:t>Als Mitglied des Vereins </a:t>
            </a:r>
            <a:r>
              <a:rPr lang="de-CH" sz="1400" dirty="0" err="1">
                <a:solidFill>
                  <a:schemeClr val="tx1"/>
                </a:solidFill>
              </a:rPr>
              <a:t>SmartGridready</a:t>
            </a:r>
            <a:r>
              <a:rPr lang="de-CH" sz="1400" dirty="0">
                <a:solidFill>
                  <a:schemeClr val="tx1"/>
                </a:solidFill>
              </a:rPr>
              <a:t> profitieren Sie von:</a:t>
            </a:r>
            <a:endParaRPr lang="de-DE" sz="1400" dirty="0">
              <a:solidFill>
                <a:schemeClr val="tx1"/>
              </a:solidFill>
            </a:endParaRPr>
          </a:p>
          <a:p>
            <a:pPr marL="180975" indent="-180975">
              <a:buFont typeface="Symbol" pitchFamily="2" charset="2"/>
              <a:buChar char="-"/>
            </a:pPr>
            <a:r>
              <a:rPr lang="de-CH" sz="1400" dirty="0">
                <a:solidFill>
                  <a:schemeClr val="tx1"/>
                </a:solidFill>
                <a:ea typeface="+mn-lt"/>
                <a:cs typeface="+mn-lt"/>
              </a:rPr>
              <a:t>Netzwerk</a:t>
            </a:r>
            <a:r>
              <a:rPr lang="de-CH" sz="1400" dirty="0">
                <a:solidFill>
                  <a:schemeClr val="tx1"/>
                </a:solidFill>
              </a:rPr>
              <a:t> interessierter Firmen und kompetenter Personen</a:t>
            </a:r>
            <a:endParaRPr lang="de-DE" sz="1400" dirty="0">
              <a:solidFill>
                <a:schemeClr val="tx1"/>
              </a:solidFill>
            </a:endParaRPr>
          </a:p>
          <a:p>
            <a:pPr marL="180975" indent="-180975">
              <a:buFont typeface="Symbol" pitchFamily="2" charset="2"/>
              <a:buChar char="-"/>
            </a:pPr>
            <a:r>
              <a:rPr lang="de-CH" sz="1400" dirty="0">
                <a:solidFill>
                  <a:schemeClr val="tx1"/>
                </a:solidFill>
              </a:rPr>
              <a:t>starke Trägerschaft in Zusammenarbeit mit dem Bundesamt für Energie BFE</a:t>
            </a:r>
            <a:endParaRPr lang="de-DE" sz="1400" dirty="0">
              <a:solidFill>
                <a:schemeClr val="tx1"/>
              </a:solidFill>
            </a:endParaRPr>
          </a:p>
          <a:p>
            <a:pPr marL="180975" indent="-180975" fontAlgn="base">
              <a:buFont typeface="Symbol" pitchFamily="2" charset="2"/>
              <a:buChar char="-"/>
            </a:pPr>
            <a:r>
              <a:rPr lang="de-CH" sz="1400" dirty="0">
                <a:solidFill>
                  <a:schemeClr val="tx1"/>
                </a:solidFill>
              </a:rPr>
              <a:t>gemeinsames Entwickeln wichtiger Grundlagen</a:t>
            </a:r>
          </a:p>
          <a:p>
            <a:pPr marL="180975" indent="-180975" fontAlgn="base">
              <a:buFont typeface="Symbol" pitchFamily="2" charset="2"/>
              <a:buChar char="-"/>
            </a:pPr>
            <a:r>
              <a:rPr lang="de-CH" sz="1400" dirty="0">
                <a:solidFill>
                  <a:schemeClr val="tx1"/>
                </a:solidFill>
              </a:rPr>
              <a:t>Verständnis für aktuelle Bedürfnisse des Marktes</a:t>
            </a:r>
          </a:p>
          <a:p>
            <a:pPr marL="180975" indent="-180975" fontAlgn="base">
              <a:buFont typeface="Symbol" pitchFamily="2" charset="2"/>
              <a:buChar char="-"/>
            </a:pPr>
            <a:r>
              <a:rPr lang="de-CH" sz="1400" dirty="0">
                <a:solidFill>
                  <a:schemeClr val="tx1"/>
                </a:solidFill>
              </a:rPr>
              <a:t>Austausch mit internationaler Standardisierung (IEC, ISO, CEN, CENELEC)</a:t>
            </a:r>
          </a:p>
          <a:p>
            <a:pPr marL="180975" indent="-180975" fontAlgn="base">
              <a:buFont typeface="Symbol" pitchFamily="2" charset="2"/>
              <a:buChar char="-"/>
            </a:pPr>
            <a:r>
              <a:rPr lang="de-CH" sz="1400" dirty="0">
                <a:solidFill>
                  <a:schemeClr val="tx1"/>
                </a:solidFill>
              </a:rPr>
              <a:t>Interessenvertretung gegenüber Verwaltung und Politik</a:t>
            </a:r>
          </a:p>
          <a:p>
            <a:pPr marL="180975" indent="-180975" fontAlgn="base">
              <a:buFont typeface="Symbol" pitchFamily="2" charset="2"/>
              <a:buChar char="-"/>
            </a:pPr>
            <a:r>
              <a:rPr lang="de-CH" sz="1400" dirty="0">
                <a:solidFill>
                  <a:schemeClr val="tx1"/>
                </a:solidFill>
              </a:rPr>
              <a:t>vorteilhafte Konditionen bei der Deklaration Ihrer Produkte, Gebäude oder Areale</a:t>
            </a:r>
          </a:p>
          <a:p>
            <a:pPr fontAlgn="base"/>
            <a:endParaRPr lang="de-CH" dirty="0">
              <a:solidFill>
                <a:schemeClr val="tx1"/>
              </a:solidFill>
            </a:endParaRPr>
          </a:p>
          <a:p>
            <a:pPr fontAlgn="base"/>
            <a:endParaRPr lang="de-CH" dirty="0">
              <a:solidFill>
                <a:schemeClr val="tx1"/>
              </a:solidFill>
            </a:endParaRPr>
          </a:p>
          <a:p>
            <a:pPr fontAlgn="base"/>
            <a:r>
              <a:rPr lang="de-CH" sz="1400" b="1" cap="all" dirty="0">
                <a:solidFill>
                  <a:srgbClr val="53BE8F"/>
                </a:solidFill>
              </a:rPr>
              <a:t>Gemeinsam leisten wir einen aktiven Beitrag zur Gestaltung einer smarten, nachhaltigen Energiezukunft und übernehmen Verantwortung für zukünftige Generationen.</a:t>
            </a:r>
            <a:endParaRPr lang="de-CH" sz="1400" cap="all" dirty="0">
              <a:solidFill>
                <a:schemeClr val="tx1"/>
              </a:solidFill>
            </a:endParaRPr>
          </a:p>
          <a:p>
            <a:pPr fontAlgn="base"/>
            <a:endParaRPr lang="de-CH" dirty="0">
              <a:solidFill>
                <a:schemeClr val="tx1"/>
              </a:solidFill>
            </a:endParaRPr>
          </a:p>
          <a:p>
            <a:pPr fontAlgn="base"/>
            <a:endParaRPr lang="de-CH" dirty="0">
              <a:solidFill>
                <a:schemeClr val="tx1"/>
              </a:solidFill>
            </a:endParaRPr>
          </a:p>
          <a:p>
            <a:pPr marL="285750" indent="-285750" fontAlgn="base">
              <a:buFont typeface="Symbol" pitchFamily="2" charset="2"/>
              <a:buChar char="-"/>
            </a:pPr>
            <a:endParaRPr lang="de-CH" dirty="0">
              <a:solidFill>
                <a:schemeClr val="tx1"/>
              </a:solidFill>
            </a:endParaRPr>
          </a:p>
          <a:p>
            <a:pPr marL="285750" indent="-285750" fontAlgn="base">
              <a:buFont typeface="Symbol" pitchFamily="2" charset="2"/>
              <a:buChar char="-"/>
            </a:pPr>
            <a:endParaRPr lang="de-CH" dirty="0">
              <a:solidFill>
                <a:schemeClr val="tx1"/>
              </a:solidFill>
            </a:endParaRPr>
          </a:p>
          <a:p>
            <a:pPr marL="285750" indent="-285750" fontAlgn="base">
              <a:buFont typeface="Symbol" pitchFamily="2" charset="2"/>
              <a:buChar char="-"/>
            </a:pPr>
            <a:endParaRPr lang="de-CH" dirty="0">
              <a:solidFill>
                <a:schemeClr val="tx1"/>
              </a:solidFill>
            </a:endParaRPr>
          </a:p>
          <a:p>
            <a:pPr marL="285750" indent="-285750" fontAlgn="base">
              <a:buFont typeface="Symbol" pitchFamily="2" charset="2"/>
              <a:buChar char="-"/>
            </a:pPr>
            <a:endParaRPr lang="de-CH" dirty="0">
              <a:solidFill>
                <a:schemeClr val="tx1"/>
              </a:solidFill>
            </a:endParaRPr>
          </a:p>
        </p:txBody>
      </p:sp>
      <p:sp>
        <p:nvSpPr>
          <p:cNvPr id="13" name="Titel 5">
            <a:extLst>
              <a:ext uri="{FF2B5EF4-FFF2-40B4-BE49-F238E27FC236}">
                <a16:creationId xmlns:a16="http://schemas.microsoft.com/office/drawing/2014/main" id="{26F7EDA4-90D3-2041-A710-D74E533FCC84}"/>
              </a:ext>
            </a:extLst>
          </p:cNvPr>
          <p:cNvSpPr txBox="1">
            <a:spLocks/>
          </p:cNvSpPr>
          <p:nvPr/>
        </p:nvSpPr>
        <p:spPr>
          <a:xfrm>
            <a:off x="479425" y="548681"/>
            <a:ext cx="11233150" cy="10801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CH" sz="2800" dirty="0" err="1"/>
              <a:t>SmartGRidready</a:t>
            </a:r>
            <a:r>
              <a:rPr lang="de-CH" sz="2800" dirty="0"/>
              <a:t> – Mehr als ein Verein</a:t>
            </a:r>
          </a:p>
        </p:txBody>
      </p:sp>
      <p:cxnSp>
        <p:nvCxnSpPr>
          <p:cNvPr id="4" name="Gerader Verbinder 8">
            <a:extLst>
              <a:ext uri="{FF2B5EF4-FFF2-40B4-BE49-F238E27FC236}">
                <a16:creationId xmlns:a16="http://schemas.microsoft.com/office/drawing/2014/main" id="{A33A6D2B-BDDC-9890-0B07-B18D6162B8B8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635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8E76F46-B27C-174B-86FF-F430E1724B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928" y="3419334"/>
            <a:ext cx="928060" cy="37255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FC97BDF-7A5F-B94F-A940-4E695FC119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0617" y="1019687"/>
            <a:ext cx="886409" cy="49452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F8D2E93-E652-F649-94BF-63CC1B7B0CE6}"/>
              </a:ext>
            </a:extLst>
          </p:cNvPr>
          <p:cNvSpPr txBox="1"/>
          <p:nvPr/>
        </p:nvSpPr>
        <p:spPr>
          <a:xfrm>
            <a:off x="488209" y="2008034"/>
            <a:ext cx="96821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400" b="1" dirty="0"/>
              <a:t>Mitglieder</a:t>
            </a:r>
            <a:endParaRPr lang="de-DE" b="1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FEDA6BD-A6A1-794B-8489-73B5B6DEF5BC}"/>
              </a:ext>
            </a:extLst>
          </p:cNvPr>
          <p:cNvSpPr txBox="1"/>
          <p:nvPr/>
        </p:nvSpPr>
        <p:spPr>
          <a:xfrm>
            <a:off x="479425" y="648622"/>
            <a:ext cx="203421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400" b="1" dirty="0"/>
              <a:t>Trägerorganisationen</a:t>
            </a: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85DFA2E9-D9EC-2E60-27AA-A5446B5395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6085" y="3323007"/>
            <a:ext cx="1074377" cy="33339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96DBF3A-A39C-A552-5B81-0C93A2AE61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18" y="2386438"/>
            <a:ext cx="485720" cy="56883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6CFFACB-871E-6E1D-B733-FFFBAC2842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321" y="2512577"/>
            <a:ext cx="879481" cy="31661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E801086-AD4C-9B38-C565-041A7DF169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699" y="2547366"/>
            <a:ext cx="893683" cy="247035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7414AF56-5832-76B9-88EC-C04D904E5B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218" y="2554161"/>
            <a:ext cx="802171" cy="233444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1B597F55-7F34-4044-7A99-36A5D1D423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135" y="3372962"/>
            <a:ext cx="817068" cy="253631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7264C447-0DCA-6E55-2815-6FDB71C882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55" y="3275269"/>
            <a:ext cx="806995" cy="428867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072A8B8E-C985-DAE5-69F9-8DE38F7F06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5" y="3401852"/>
            <a:ext cx="1125745" cy="20376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5B23CEE0-848F-7608-8B40-84053994419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076" y="3328814"/>
            <a:ext cx="1042973" cy="321777"/>
          </a:xfrm>
          <a:prstGeom prst="rect">
            <a:avLst/>
          </a:prstGeom>
        </p:spPr>
      </p:pic>
      <p:pic>
        <p:nvPicPr>
          <p:cNvPr id="47" name="Grafik 46">
            <a:extLst>
              <a:ext uri="{FF2B5EF4-FFF2-40B4-BE49-F238E27FC236}">
                <a16:creationId xmlns:a16="http://schemas.microsoft.com/office/drawing/2014/main" id="{F54D19CA-9495-E80C-D877-16A569C623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079" y="3407876"/>
            <a:ext cx="1049470" cy="163653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55DEEEA1-3E87-02C4-0E45-CC797EA4C4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864" y="2525073"/>
            <a:ext cx="1042973" cy="291621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8ADDBA66-F12F-10BC-4749-2C423826F6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78" y="4042121"/>
            <a:ext cx="1042974" cy="519168"/>
          </a:xfrm>
          <a:prstGeom prst="rect">
            <a:avLst/>
          </a:prstGeom>
        </p:spPr>
      </p:pic>
      <p:pic>
        <p:nvPicPr>
          <p:cNvPr id="81" name="Grafik 80">
            <a:extLst>
              <a:ext uri="{FF2B5EF4-FFF2-40B4-BE49-F238E27FC236}">
                <a16:creationId xmlns:a16="http://schemas.microsoft.com/office/drawing/2014/main" id="{62B3A244-E140-3C3C-CC0B-E4C9AED7AC3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9156501" y="3343773"/>
            <a:ext cx="898029" cy="291859"/>
          </a:xfrm>
          <a:prstGeom prst="rect">
            <a:avLst/>
          </a:prstGeom>
        </p:spPr>
      </p:pic>
      <p:sp>
        <p:nvSpPr>
          <p:cNvPr id="88" name="Textfeld 87">
            <a:extLst>
              <a:ext uri="{FF2B5EF4-FFF2-40B4-BE49-F238E27FC236}">
                <a16:creationId xmlns:a16="http://schemas.microsoft.com/office/drawing/2014/main" id="{4BD3C1F9-26FC-F166-7BAC-F3BA9434949B}"/>
              </a:ext>
            </a:extLst>
          </p:cNvPr>
          <p:cNvSpPr txBox="1"/>
          <p:nvPr/>
        </p:nvSpPr>
        <p:spPr>
          <a:xfrm>
            <a:off x="4916003" y="609697"/>
            <a:ext cx="71173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400" b="1" dirty="0"/>
              <a:t>Partner</a:t>
            </a:r>
          </a:p>
        </p:txBody>
      </p:sp>
      <p:pic>
        <p:nvPicPr>
          <p:cNvPr id="89" name="Grafik 88">
            <a:extLst>
              <a:ext uri="{FF2B5EF4-FFF2-40B4-BE49-F238E27FC236}">
                <a16:creationId xmlns:a16="http://schemas.microsoft.com/office/drawing/2014/main" id="{B5E04DBC-C350-59EE-24E9-B20EA175199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070" y="1163547"/>
            <a:ext cx="797074" cy="155164"/>
          </a:xfrm>
          <a:prstGeom prst="rect">
            <a:avLst/>
          </a:prstGeom>
        </p:spPr>
      </p:pic>
      <p:pic>
        <p:nvPicPr>
          <p:cNvPr id="90" name="Grafik 89">
            <a:extLst>
              <a:ext uri="{FF2B5EF4-FFF2-40B4-BE49-F238E27FC236}">
                <a16:creationId xmlns:a16="http://schemas.microsoft.com/office/drawing/2014/main" id="{0D41B4A4-8121-2DDB-D0A7-11AECCAC483E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3575" y="1110058"/>
            <a:ext cx="1418650" cy="281832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9F51C6C8-040F-616C-29A7-39B528E119F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162840" y="1071338"/>
            <a:ext cx="1079500" cy="442872"/>
          </a:xfrm>
          <a:prstGeom prst="rect">
            <a:avLst/>
          </a:prstGeom>
        </p:spPr>
      </p:pic>
      <p:pic>
        <p:nvPicPr>
          <p:cNvPr id="92" name="Grafik 91">
            <a:extLst>
              <a:ext uri="{FF2B5EF4-FFF2-40B4-BE49-F238E27FC236}">
                <a16:creationId xmlns:a16="http://schemas.microsoft.com/office/drawing/2014/main" id="{7B5522D2-FFF2-ED8D-280A-849A5784C96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66" y="1148170"/>
            <a:ext cx="1079500" cy="249884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04B1048F-2C0B-C1E4-8503-32CF6901F81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466" y="1133289"/>
            <a:ext cx="919120" cy="206802"/>
          </a:xfrm>
          <a:prstGeom prst="rect">
            <a:avLst/>
          </a:prstGeom>
        </p:spPr>
      </p:pic>
      <p:pic>
        <p:nvPicPr>
          <p:cNvPr id="96" name="Grafik 95">
            <a:extLst>
              <a:ext uri="{FF2B5EF4-FFF2-40B4-BE49-F238E27FC236}">
                <a16:creationId xmlns:a16="http://schemas.microsoft.com/office/drawing/2014/main" id="{148CF5DA-7426-C553-8DC3-00085E023F4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6712" y="4110334"/>
            <a:ext cx="952400" cy="382740"/>
          </a:xfrm>
          <a:prstGeom prst="rect">
            <a:avLst/>
          </a:prstGeom>
        </p:spPr>
      </p:pic>
      <p:pic>
        <p:nvPicPr>
          <p:cNvPr id="100" name="Grafik 99">
            <a:extLst>
              <a:ext uri="{FF2B5EF4-FFF2-40B4-BE49-F238E27FC236}">
                <a16:creationId xmlns:a16="http://schemas.microsoft.com/office/drawing/2014/main" id="{DC38F692-FD5D-8558-51D4-1EBFB917119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28" y="4129815"/>
            <a:ext cx="785118" cy="343779"/>
          </a:xfrm>
          <a:prstGeom prst="rect">
            <a:avLst/>
          </a:prstGeom>
        </p:spPr>
      </p:pic>
      <p:pic>
        <p:nvPicPr>
          <p:cNvPr id="101" name="Grafik 100">
            <a:extLst>
              <a:ext uri="{FF2B5EF4-FFF2-40B4-BE49-F238E27FC236}">
                <a16:creationId xmlns:a16="http://schemas.microsoft.com/office/drawing/2014/main" id="{25936DC5-F75C-64A7-80FD-8EF6A4BE5638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2018" y="4103085"/>
            <a:ext cx="1024872" cy="397238"/>
          </a:xfrm>
          <a:prstGeom prst="rect">
            <a:avLst/>
          </a:prstGeom>
        </p:spPr>
      </p:pic>
      <p:pic>
        <p:nvPicPr>
          <p:cNvPr id="112" name="Grafik 111">
            <a:extLst>
              <a:ext uri="{FF2B5EF4-FFF2-40B4-BE49-F238E27FC236}">
                <a16:creationId xmlns:a16="http://schemas.microsoft.com/office/drawing/2014/main" id="{2308E208-7698-E5EE-D49A-1A264171181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57" y="4192357"/>
            <a:ext cx="976836" cy="218694"/>
          </a:xfrm>
          <a:prstGeom prst="rect">
            <a:avLst/>
          </a:prstGeom>
        </p:spPr>
      </p:pic>
      <p:pic>
        <p:nvPicPr>
          <p:cNvPr id="116" name="Grafik 115">
            <a:extLst>
              <a:ext uri="{FF2B5EF4-FFF2-40B4-BE49-F238E27FC236}">
                <a16:creationId xmlns:a16="http://schemas.microsoft.com/office/drawing/2014/main" id="{6FD65E8D-B196-8E34-E083-0D5EB3970C5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14" y="4280356"/>
            <a:ext cx="1079500" cy="24988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C95F48A-93EC-732E-30A2-FDDC6A5EDC7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589" y="2536799"/>
            <a:ext cx="1314027" cy="268169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0073F146-CE49-DE22-B3B0-2226C8CF7610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804" y="2065224"/>
            <a:ext cx="1750388" cy="1211318"/>
          </a:xfrm>
          <a:prstGeom prst="rect">
            <a:avLst/>
          </a:prstGeom>
        </p:spPr>
      </p:pic>
      <p:cxnSp>
        <p:nvCxnSpPr>
          <p:cNvPr id="59" name="Gerader Verbinder 8">
            <a:extLst>
              <a:ext uri="{FF2B5EF4-FFF2-40B4-BE49-F238E27FC236}">
                <a16:creationId xmlns:a16="http://schemas.microsoft.com/office/drawing/2014/main" id="{7C336351-7DE7-6244-81F5-5E1040D276E8}"/>
              </a:ext>
            </a:extLst>
          </p:cNvPr>
          <p:cNvCxnSpPr/>
          <p:nvPr/>
        </p:nvCxnSpPr>
        <p:spPr>
          <a:xfrm>
            <a:off x="479376" y="1925196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>
            <a:extLst>
              <a:ext uri="{FF2B5EF4-FFF2-40B4-BE49-F238E27FC236}">
                <a16:creationId xmlns:a16="http://schemas.microsoft.com/office/drawing/2014/main" id="{FC09DFB5-1121-13B1-5594-48A994AAD720}"/>
              </a:ext>
            </a:extLst>
          </p:cNvPr>
          <p:cNvSpPr/>
          <p:nvPr/>
        </p:nvSpPr>
        <p:spPr>
          <a:xfrm>
            <a:off x="3613759" y="476673"/>
            <a:ext cx="1302243" cy="207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3" name="Rechteck 62">
            <a:extLst>
              <a:ext uri="{FF2B5EF4-FFF2-40B4-BE49-F238E27FC236}">
                <a16:creationId xmlns:a16="http://schemas.microsoft.com/office/drawing/2014/main" id="{4DE81DB9-F1C0-BFE9-EADB-EDA92BBB6479}"/>
              </a:ext>
            </a:extLst>
          </p:cNvPr>
          <p:cNvSpPr/>
          <p:nvPr/>
        </p:nvSpPr>
        <p:spPr>
          <a:xfrm>
            <a:off x="10979104" y="624156"/>
            <a:ext cx="919120" cy="301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560854D-190E-D487-3B96-8D3145FDD3A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3" y="1108399"/>
            <a:ext cx="1431328" cy="304898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27989BFD-C179-CBCC-A857-7293DA370ACE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96" y="5003849"/>
            <a:ext cx="918964" cy="28275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46C75C84-052F-5779-C028-0C9E1571A162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50"/>
          <a:stretch/>
        </p:blipFill>
        <p:spPr>
          <a:xfrm>
            <a:off x="10622290" y="4976352"/>
            <a:ext cx="824201" cy="437153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06960924-44BD-566D-E9C4-7838DF8B6A3F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212" y="4230211"/>
            <a:ext cx="1029392" cy="121656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33E8AA3-BCEF-84B4-81A5-64F38A02BF19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490" y="4967777"/>
            <a:ext cx="797074" cy="318830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745E48E1-8E3C-87E0-45B8-47E6047A0697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739" y="4971761"/>
            <a:ext cx="683909" cy="330556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0A579CAF-17F9-BE5B-510A-89305B869079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030" y="5084830"/>
            <a:ext cx="805008" cy="202757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0EDB731B-5FE8-5116-E167-9BFC7FDC0A76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54" y="5679217"/>
            <a:ext cx="404246" cy="395394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CA2AC1A2-45B5-2F3A-9181-46E9D6524BE9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760" y="5679217"/>
            <a:ext cx="798044" cy="396513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09266DFF-2496-C5D7-14E3-95626C29B5C5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841" y="5680576"/>
            <a:ext cx="926836" cy="468625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35C59D9D-AB46-7871-3150-703D4B04E7B4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3497604" y="4885458"/>
            <a:ext cx="926836" cy="43252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20427A0D-8669-A8EC-6C37-B52DA871A054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03" y="5789829"/>
            <a:ext cx="994402" cy="285901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3786B9E2-1177-9F93-F8CB-C775031D636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269" y="4937490"/>
            <a:ext cx="952400" cy="446896"/>
          </a:xfrm>
          <a:prstGeom prst="rect">
            <a:avLst/>
          </a:prstGeom>
        </p:spPr>
      </p:pic>
      <p:pic>
        <p:nvPicPr>
          <p:cNvPr id="4" name="Grafik 4" descr="Ein Bild, das Logo enthält.&#10;&#10;Beschreibung automatisch generiert.">
            <a:extLst>
              <a:ext uri="{FF2B5EF4-FFF2-40B4-BE49-F238E27FC236}">
                <a16:creationId xmlns:a16="http://schemas.microsoft.com/office/drawing/2014/main" id="{948AC639-9E43-7886-6AF0-56B411932F30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8901272" y="4843507"/>
            <a:ext cx="1292270" cy="578020"/>
          </a:xfrm>
          <a:prstGeom prst="rect">
            <a:avLst/>
          </a:prstGeom>
        </p:spPr>
      </p:pic>
      <p:pic>
        <p:nvPicPr>
          <p:cNvPr id="5" name="Grafik 8" descr="Ein Bild, das Logo enthält.&#10;&#10;Beschreibung automatisch generiert.">
            <a:extLst>
              <a:ext uri="{FF2B5EF4-FFF2-40B4-BE49-F238E27FC236}">
                <a16:creationId xmlns:a16="http://schemas.microsoft.com/office/drawing/2014/main" id="{EFF828B4-C20A-9B5C-E9C9-77B902EAFC6E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9141354" y="4185253"/>
            <a:ext cx="1052188" cy="29411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CFF1121-70A9-7F28-05C1-3AD852F374F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03" y="5641121"/>
            <a:ext cx="1158863" cy="50466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9804837-7B43-F0B1-4CB9-A3B7B6CEEFE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210" y="2572911"/>
            <a:ext cx="818327" cy="28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020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5">
            <a:extLst>
              <a:ext uri="{FF2B5EF4-FFF2-40B4-BE49-F238E27FC236}">
                <a16:creationId xmlns:a16="http://schemas.microsoft.com/office/drawing/2014/main" id="{26F7EDA4-90D3-2041-A710-D74E533FCC84}"/>
              </a:ext>
            </a:extLst>
          </p:cNvPr>
          <p:cNvSpPr txBox="1">
            <a:spLocks/>
          </p:cNvSpPr>
          <p:nvPr/>
        </p:nvSpPr>
        <p:spPr>
          <a:xfrm>
            <a:off x="479425" y="548681"/>
            <a:ext cx="11233150" cy="10801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400" kern="1200" cap="all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CH" sz="2800" dirty="0" err="1"/>
              <a:t>organisation</a:t>
            </a:r>
            <a:endParaRPr lang="de-CH" sz="2800" dirty="0"/>
          </a:p>
          <a:p>
            <a:endParaRPr lang="de-CH" sz="1400" dirty="0"/>
          </a:p>
        </p:txBody>
      </p:sp>
      <p:cxnSp>
        <p:nvCxnSpPr>
          <p:cNvPr id="4" name="Gerader Verbinder 8">
            <a:extLst>
              <a:ext uri="{FF2B5EF4-FFF2-40B4-BE49-F238E27FC236}">
                <a16:creationId xmlns:a16="http://schemas.microsoft.com/office/drawing/2014/main" id="{A33A6D2B-BDDC-9890-0B07-B18D6162B8B8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55F24BCB-9EB5-5A30-9B07-EF969B6FBF89}"/>
              </a:ext>
            </a:extLst>
          </p:cNvPr>
          <p:cNvSpPr/>
          <p:nvPr/>
        </p:nvSpPr>
        <p:spPr>
          <a:xfrm>
            <a:off x="2712176" y="1484784"/>
            <a:ext cx="4248472" cy="521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Mitgliederversammlung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1F16D61-ECD1-3475-5C24-3CD36A355BB2}"/>
              </a:ext>
            </a:extLst>
          </p:cNvPr>
          <p:cNvSpPr/>
          <p:nvPr/>
        </p:nvSpPr>
        <p:spPr>
          <a:xfrm>
            <a:off x="2712176" y="2869753"/>
            <a:ext cx="4248472" cy="8300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CH" sz="1400" dirty="0" err="1">
                <a:solidFill>
                  <a:schemeClr val="tx1"/>
                </a:solidFill>
              </a:rPr>
              <a:t>Jürg</a:t>
            </a:r>
            <a:r>
              <a:rPr lang="de-CH" sz="1400" dirty="0">
                <a:solidFill>
                  <a:schemeClr val="tx1"/>
                </a:solidFill>
              </a:rPr>
              <a:t> Grossen (P), Christoph </a:t>
            </a:r>
            <a:r>
              <a:rPr lang="de-CH" sz="1400" dirty="0" err="1">
                <a:solidFill>
                  <a:schemeClr val="tx1"/>
                </a:solidFill>
              </a:rPr>
              <a:t>Brönnimann</a:t>
            </a:r>
            <a:r>
              <a:rPr lang="de-CH" sz="1400" dirty="0">
                <a:solidFill>
                  <a:schemeClr val="tx1"/>
                </a:solidFill>
              </a:rPr>
              <a:t> (VP), Maurus Bachmann, Christoph </a:t>
            </a:r>
            <a:r>
              <a:rPr lang="de-CH" sz="1400" dirty="0" err="1">
                <a:solidFill>
                  <a:schemeClr val="tx1"/>
                </a:solidFill>
              </a:rPr>
              <a:t>Woodtli</a:t>
            </a:r>
            <a:r>
              <a:rPr lang="de-CH" sz="1400" dirty="0">
                <a:solidFill>
                  <a:schemeClr val="tx1"/>
                </a:solidFill>
              </a:rPr>
              <a:t>, Roland Ullmann</a:t>
            </a:r>
          </a:p>
        </p:txBody>
      </p:sp>
      <p:cxnSp>
        <p:nvCxnSpPr>
          <p:cNvPr id="2" name="Gerade Verbindung mit Pfeil 1">
            <a:extLst>
              <a:ext uri="{FF2B5EF4-FFF2-40B4-BE49-F238E27FC236}">
                <a16:creationId xmlns:a16="http://schemas.microsoft.com/office/drawing/2014/main" id="{BC871B5C-F2F1-086A-5A24-B09B8A0850CC}"/>
              </a:ext>
            </a:extLst>
          </p:cNvPr>
          <p:cNvCxnSpPr>
            <a:cxnSpLocks/>
          </p:cNvCxnSpPr>
          <p:nvPr/>
        </p:nvCxnSpPr>
        <p:spPr>
          <a:xfrm>
            <a:off x="4836412" y="1997268"/>
            <a:ext cx="0" cy="360000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27A450D5-788A-250D-654F-3878678DFE0F}"/>
              </a:ext>
            </a:extLst>
          </p:cNvPr>
          <p:cNvSpPr/>
          <p:nvPr/>
        </p:nvSpPr>
        <p:spPr>
          <a:xfrm>
            <a:off x="2712176" y="2351057"/>
            <a:ext cx="4248472" cy="5215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Vorstand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05A46BD-6D0F-40D9-5997-76F6B7CBF684}"/>
              </a:ext>
            </a:extLst>
          </p:cNvPr>
          <p:cNvSpPr/>
          <p:nvPr/>
        </p:nvSpPr>
        <p:spPr>
          <a:xfrm>
            <a:off x="407368" y="2872499"/>
            <a:ext cx="1944808" cy="8177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CH" sz="1400" dirty="0">
                <a:solidFill>
                  <a:schemeClr val="tx1"/>
                </a:solidFill>
              </a:rPr>
              <a:t>Maurus Bachmann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CF97A0E-029C-1195-B693-BE5E8DC29A9D}"/>
              </a:ext>
            </a:extLst>
          </p:cNvPr>
          <p:cNvSpPr/>
          <p:nvPr/>
        </p:nvSpPr>
        <p:spPr>
          <a:xfrm>
            <a:off x="407368" y="2351057"/>
            <a:ext cx="1944808" cy="50928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Strategie</a:t>
            </a: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59265A2E-3BC1-5D7A-F61A-5D6DB5D5ABD6}"/>
              </a:ext>
            </a:extLst>
          </p:cNvPr>
          <p:cNvCxnSpPr>
            <a:cxnSpLocks/>
          </p:cNvCxnSpPr>
          <p:nvPr/>
        </p:nvCxnSpPr>
        <p:spPr>
          <a:xfrm rot="5400000">
            <a:off x="2532176" y="2431843"/>
            <a:ext cx="0" cy="360000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5AC774BF-E3FB-FD0E-E8AC-51C7D01B7700}"/>
              </a:ext>
            </a:extLst>
          </p:cNvPr>
          <p:cNvCxnSpPr>
            <a:cxnSpLocks/>
          </p:cNvCxnSpPr>
          <p:nvPr/>
        </p:nvCxnSpPr>
        <p:spPr>
          <a:xfrm>
            <a:off x="4836412" y="3687522"/>
            <a:ext cx="0" cy="360000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hteck 22">
            <a:extLst>
              <a:ext uri="{FF2B5EF4-FFF2-40B4-BE49-F238E27FC236}">
                <a16:creationId xmlns:a16="http://schemas.microsoft.com/office/drawing/2014/main" id="{EF6405C9-98B7-FA2D-F5CB-111CCB80F334}"/>
              </a:ext>
            </a:extLst>
          </p:cNvPr>
          <p:cNvSpPr/>
          <p:nvPr/>
        </p:nvSpPr>
        <p:spPr>
          <a:xfrm>
            <a:off x="407368" y="4592006"/>
            <a:ext cx="1944808" cy="8054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CH" sz="1400" dirty="0">
                <a:solidFill>
                  <a:schemeClr val="tx1"/>
                </a:solidFill>
              </a:rPr>
              <a:t>CRK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DE56233F-C502-CD51-C197-8A6DBC73D56F}"/>
              </a:ext>
            </a:extLst>
          </p:cNvPr>
          <p:cNvSpPr/>
          <p:nvPr/>
        </p:nvSpPr>
        <p:spPr>
          <a:xfrm>
            <a:off x="407368" y="4045984"/>
            <a:ext cx="1944808" cy="5338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Kommunikation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3D0EDA03-E186-4832-9A24-8507EE1FBD55}"/>
              </a:ext>
            </a:extLst>
          </p:cNvPr>
          <p:cNvCxnSpPr>
            <a:cxnSpLocks/>
          </p:cNvCxnSpPr>
          <p:nvPr/>
        </p:nvCxnSpPr>
        <p:spPr>
          <a:xfrm rot="5400000">
            <a:off x="2532176" y="4139060"/>
            <a:ext cx="0" cy="360000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hteck 26">
            <a:extLst>
              <a:ext uri="{FF2B5EF4-FFF2-40B4-BE49-F238E27FC236}">
                <a16:creationId xmlns:a16="http://schemas.microsoft.com/office/drawing/2014/main" id="{7A8E78EE-B22F-8AD7-BC4D-449B1F3D8A0C}"/>
              </a:ext>
            </a:extLst>
          </p:cNvPr>
          <p:cNvSpPr/>
          <p:nvPr/>
        </p:nvSpPr>
        <p:spPr>
          <a:xfrm>
            <a:off x="2712176" y="4042697"/>
            <a:ext cx="4248472" cy="5215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Geschäftsstelle und Deklarationsstelle</a:t>
            </a: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E8BB6A94-5820-7D9F-4FB1-211989CFFABD}"/>
              </a:ext>
            </a:extLst>
          </p:cNvPr>
          <p:cNvCxnSpPr>
            <a:cxnSpLocks/>
          </p:cNvCxnSpPr>
          <p:nvPr/>
        </p:nvCxnSpPr>
        <p:spPr>
          <a:xfrm rot="5400000">
            <a:off x="7140176" y="4139060"/>
            <a:ext cx="0" cy="360000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848BC183-0C07-8E90-851C-639DCE409A78}"/>
              </a:ext>
            </a:extLst>
          </p:cNvPr>
          <p:cNvCxnSpPr>
            <a:cxnSpLocks/>
          </p:cNvCxnSpPr>
          <p:nvPr/>
        </p:nvCxnSpPr>
        <p:spPr>
          <a:xfrm>
            <a:off x="7320176" y="1788306"/>
            <a:ext cx="0" cy="3428096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B390F303-45AE-6AE7-791F-5FD5E9098FCA}"/>
              </a:ext>
            </a:extLst>
          </p:cNvPr>
          <p:cNvCxnSpPr>
            <a:cxnSpLocks/>
          </p:cNvCxnSpPr>
          <p:nvPr/>
        </p:nvCxnSpPr>
        <p:spPr>
          <a:xfrm rot="5400000">
            <a:off x="7493473" y="1608306"/>
            <a:ext cx="0" cy="360000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C3ED154A-0333-6E48-E84E-5FF7B09467B3}"/>
              </a:ext>
            </a:extLst>
          </p:cNvPr>
          <p:cNvCxnSpPr>
            <a:cxnSpLocks/>
          </p:cNvCxnSpPr>
          <p:nvPr/>
        </p:nvCxnSpPr>
        <p:spPr>
          <a:xfrm rot="5400000">
            <a:off x="7500177" y="3287366"/>
            <a:ext cx="0" cy="360000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54581FD6-6161-71AA-1833-2196EAE3E5FE}"/>
              </a:ext>
            </a:extLst>
          </p:cNvPr>
          <p:cNvCxnSpPr>
            <a:cxnSpLocks/>
          </p:cNvCxnSpPr>
          <p:nvPr/>
        </p:nvCxnSpPr>
        <p:spPr>
          <a:xfrm rot="5400000">
            <a:off x="7500176" y="5036402"/>
            <a:ext cx="0" cy="360000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hteck 42">
            <a:extLst>
              <a:ext uri="{FF2B5EF4-FFF2-40B4-BE49-F238E27FC236}">
                <a16:creationId xmlns:a16="http://schemas.microsoft.com/office/drawing/2014/main" id="{2B40DF8A-96E1-8881-0470-42FBDA084A38}"/>
              </a:ext>
            </a:extLst>
          </p:cNvPr>
          <p:cNvSpPr/>
          <p:nvPr/>
        </p:nvSpPr>
        <p:spPr>
          <a:xfrm>
            <a:off x="7680176" y="2003480"/>
            <a:ext cx="4334498" cy="4157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Gino </a:t>
            </a:r>
            <a:r>
              <a:rPr lang="de-DE" sz="1400" dirty="0" err="1">
                <a:solidFill>
                  <a:schemeClr val="tx1"/>
                </a:solidFill>
              </a:rPr>
              <a:t>Abgomemewa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F00A7E99-B310-111B-B8E1-02477AD412C5}"/>
              </a:ext>
            </a:extLst>
          </p:cNvPr>
          <p:cNvSpPr/>
          <p:nvPr/>
        </p:nvSpPr>
        <p:spPr>
          <a:xfrm>
            <a:off x="7680177" y="1484784"/>
            <a:ext cx="4334498" cy="5215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Fachkommission Technik (</a:t>
            </a:r>
            <a:r>
              <a:rPr lang="de-DE" sz="1400" b="1" dirty="0" err="1"/>
              <a:t>KtS</a:t>
            </a:r>
            <a:r>
              <a:rPr lang="de-DE" sz="1400" b="1" dirty="0"/>
              <a:t>)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131FB20A-B2CB-FC90-55F7-8887A067853F}"/>
              </a:ext>
            </a:extLst>
          </p:cNvPr>
          <p:cNvSpPr/>
          <p:nvPr/>
        </p:nvSpPr>
        <p:spPr>
          <a:xfrm>
            <a:off x="7680177" y="3725276"/>
            <a:ext cx="4334500" cy="4157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Simon Lerch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76E46516-C85F-43F8-E45F-D2FBFA97FEBD}"/>
              </a:ext>
            </a:extLst>
          </p:cNvPr>
          <p:cNvSpPr/>
          <p:nvPr/>
        </p:nvSpPr>
        <p:spPr>
          <a:xfrm>
            <a:off x="7680176" y="3206580"/>
            <a:ext cx="4334499" cy="5215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Fachkommission Marketing (FKM)</a:t>
            </a: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A851D3E6-0C31-44FC-761D-A8FAA11561E3}"/>
              </a:ext>
            </a:extLst>
          </p:cNvPr>
          <p:cNvSpPr/>
          <p:nvPr/>
        </p:nvSpPr>
        <p:spPr>
          <a:xfrm>
            <a:off x="7680176" y="5447072"/>
            <a:ext cx="4334504" cy="4157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Marc Eschler &amp; Fabian </a:t>
            </a:r>
            <a:r>
              <a:rPr lang="de-DE" sz="1400" dirty="0" err="1">
                <a:solidFill>
                  <a:schemeClr val="tx1"/>
                </a:solidFill>
              </a:rPr>
              <a:t>Bärlocher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FC07695C-9B5D-5009-00E6-94E00BE5806A}"/>
              </a:ext>
            </a:extLst>
          </p:cNvPr>
          <p:cNvSpPr/>
          <p:nvPr/>
        </p:nvSpPr>
        <p:spPr>
          <a:xfrm>
            <a:off x="7680176" y="4928376"/>
            <a:ext cx="4334501" cy="5215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Fachkommission Building &amp; Campus (B &amp; C)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D9D0125-0775-61D5-0301-6B3C44BCAE08}"/>
              </a:ext>
            </a:extLst>
          </p:cNvPr>
          <p:cNvSpPr/>
          <p:nvPr/>
        </p:nvSpPr>
        <p:spPr>
          <a:xfrm>
            <a:off x="2711703" y="4552298"/>
            <a:ext cx="2106000" cy="8300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CH" sz="1400" dirty="0">
                <a:solidFill>
                  <a:schemeClr val="tx1"/>
                </a:solidFill>
              </a:rPr>
              <a:t>Stefan Minder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3D935F1-4761-01A2-40D1-680DD5E91973}"/>
              </a:ext>
            </a:extLst>
          </p:cNvPr>
          <p:cNvSpPr/>
          <p:nvPr/>
        </p:nvSpPr>
        <p:spPr>
          <a:xfrm>
            <a:off x="4854175" y="4552298"/>
            <a:ext cx="2106000" cy="8300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CH" sz="1400" dirty="0">
                <a:solidFill>
                  <a:schemeClr val="tx1"/>
                </a:solidFill>
              </a:rPr>
              <a:t>Maike Schubert</a:t>
            </a:r>
          </a:p>
        </p:txBody>
      </p:sp>
    </p:spTree>
    <p:extLst>
      <p:ext uri="{BB962C8B-B14F-4D97-AF65-F5344CB8AC3E}">
        <p14:creationId xmlns:p14="http://schemas.microsoft.com/office/powerpoint/2010/main" val="28356953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CA39D048-8E19-E91D-CDCE-0F510B133190}"/>
              </a:ext>
            </a:extLst>
          </p:cNvPr>
          <p:cNvSpPr>
            <a:spLocks noChangeAspect="1"/>
          </p:cNvSpPr>
          <p:nvPr/>
        </p:nvSpPr>
        <p:spPr>
          <a:xfrm>
            <a:off x="1526172" y="2619294"/>
            <a:ext cx="1682942" cy="168294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7AB8145-63D1-BF16-1318-86928785D627}"/>
              </a:ext>
            </a:extLst>
          </p:cNvPr>
          <p:cNvSpPr>
            <a:spLocks noChangeAspect="1"/>
          </p:cNvSpPr>
          <p:nvPr/>
        </p:nvSpPr>
        <p:spPr>
          <a:xfrm>
            <a:off x="6246762" y="2636356"/>
            <a:ext cx="1682942" cy="168294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B68B854-894C-CB42-72E8-25921D09125C}"/>
              </a:ext>
            </a:extLst>
          </p:cNvPr>
          <p:cNvSpPr>
            <a:spLocks noChangeAspect="1"/>
          </p:cNvSpPr>
          <p:nvPr/>
        </p:nvSpPr>
        <p:spPr>
          <a:xfrm>
            <a:off x="8607058" y="2636356"/>
            <a:ext cx="1682942" cy="168294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7523D4B-9504-E0F5-14C9-48866BEAFF8E}"/>
              </a:ext>
            </a:extLst>
          </p:cNvPr>
          <p:cNvSpPr>
            <a:spLocks noChangeAspect="1"/>
          </p:cNvSpPr>
          <p:nvPr/>
        </p:nvSpPr>
        <p:spPr>
          <a:xfrm>
            <a:off x="3886467" y="2568029"/>
            <a:ext cx="1682942" cy="168294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>
              <a:solidFill>
                <a:schemeClr val="tx1"/>
              </a:solidFill>
            </a:endParaRPr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29DE4BF2-3B41-E7DA-6021-7E4FA4788FF8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4801" y="2810971"/>
            <a:ext cx="1440000" cy="1440000"/>
          </a:xfrm>
          <a:prstGeom prst="ellipse">
            <a:avLst/>
          </a:prstGeom>
        </p:spPr>
      </p:pic>
      <p:pic>
        <p:nvPicPr>
          <p:cNvPr id="19" name="Grafik 18" descr="Ein Bild, das Mann, Person, tragend, Anzug enthält.&#10;&#10;Beschreibung automatisch generiert.">
            <a:extLst>
              <a:ext uri="{FF2B5EF4-FFF2-40B4-BE49-F238E27FC236}">
                <a16:creationId xmlns:a16="http://schemas.microsoft.com/office/drawing/2014/main" id="{370682E7-22C5-7935-D732-4F07C06D5E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30" r="16330"/>
          <a:stretch/>
        </p:blipFill>
        <p:spPr>
          <a:xfrm>
            <a:off x="3909969" y="2792757"/>
            <a:ext cx="1473595" cy="1458214"/>
          </a:xfrm>
          <a:prstGeom prst="ellipse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48681"/>
            <a:ext cx="11233150" cy="1080120"/>
          </a:xfrm>
        </p:spPr>
        <p:txBody>
          <a:bodyPr/>
          <a:lstStyle/>
          <a:p>
            <a:r>
              <a:rPr lang="de-CH" dirty="0"/>
              <a:t>Ihre Ansprechpersonen</a:t>
            </a:r>
            <a:endParaRPr lang="de-CH" noProof="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F36E2F1-6AB2-A147-BA87-B771181FF80A}"/>
              </a:ext>
            </a:extLst>
          </p:cNvPr>
          <p:cNvSpPr txBox="1"/>
          <p:nvPr/>
        </p:nvSpPr>
        <p:spPr>
          <a:xfrm>
            <a:off x="5894748" y="4509120"/>
            <a:ext cx="2386970" cy="467239"/>
          </a:xfrm>
          <a:prstGeom prst="rect">
            <a:avLst/>
          </a:prstGeom>
          <a:noFill/>
        </p:spPr>
        <p:txBody>
          <a:bodyPr wrap="square" lIns="0" tIns="36000" rIns="0" bIns="0" rtlCol="0" anchor="t">
            <a:spAutoFit/>
          </a:bodyPr>
          <a:lstStyle/>
          <a:p>
            <a:pPr algn="ctr"/>
            <a:r>
              <a:rPr lang="de-CH" sz="1400" b="1" dirty="0"/>
              <a:t>Maike Schuber</a:t>
            </a:r>
          </a:p>
          <a:p>
            <a:pPr algn="ctr"/>
            <a:r>
              <a:rPr lang="de-DE" sz="1400" dirty="0"/>
              <a:t>Deklarationsstelle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41A0BC3-356D-1943-BAE5-62C2A99F3209}"/>
              </a:ext>
            </a:extLst>
          </p:cNvPr>
          <p:cNvSpPr txBox="1"/>
          <p:nvPr/>
        </p:nvSpPr>
        <p:spPr>
          <a:xfrm>
            <a:off x="1091316" y="4509120"/>
            <a:ext cx="2386970" cy="467239"/>
          </a:xfrm>
          <a:prstGeom prst="rect">
            <a:avLst/>
          </a:prstGeom>
          <a:noFill/>
        </p:spPr>
        <p:txBody>
          <a:bodyPr wrap="square" lIns="0" tIns="36000" rIns="0" bIns="0" rtlCol="0" anchor="t">
            <a:spAutoFit/>
          </a:bodyPr>
          <a:lstStyle/>
          <a:p>
            <a:pPr algn="ctr"/>
            <a:r>
              <a:rPr lang="de-CH" sz="1400" b="1" dirty="0"/>
              <a:t>Stefan Minder</a:t>
            </a:r>
          </a:p>
          <a:p>
            <a:pPr algn="ctr"/>
            <a:r>
              <a:rPr lang="de-DE" sz="1400" dirty="0"/>
              <a:t>Geschäftsführer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F8CC6A8-3DC9-1B46-9FAE-B82F4C6A94D3}"/>
              </a:ext>
            </a:extLst>
          </p:cNvPr>
          <p:cNvSpPr txBox="1"/>
          <p:nvPr/>
        </p:nvSpPr>
        <p:spPr>
          <a:xfrm>
            <a:off x="3236793" y="4545990"/>
            <a:ext cx="2822516" cy="467239"/>
          </a:xfrm>
          <a:prstGeom prst="rect">
            <a:avLst/>
          </a:prstGeom>
          <a:noFill/>
        </p:spPr>
        <p:txBody>
          <a:bodyPr wrap="square" lIns="0" tIns="36000" rIns="0" bIns="0" rtlCol="0" anchor="ctr">
            <a:spAutoFit/>
          </a:bodyPr>
          <a:lstStyle/>
          <a:p>
            <a:pPr algn="ctr"/>
            <a:r>
              <a:rPr lang="de-CH" sz="1400" b="1" dirty="0"/>
              <a:t>Gino </a:t>
            </a:r>
            <a:r>
              <a:rPr lang="de-CH" sz="1400" b="1" dirty="0" err="1"/>
              <a:t>Agbomemewa</a:t>
            </a:r>
            <a:r>
              <a:rPr lang="de-CH" sz="1400" b="1" dirty="0">
                <a:ea typeface="+mn-lt"/>
                <a:cs typeface="+mn-lt"/>
              </a:rPr>
              <a:t> </a:t>
            </a:r>
            <a:endParaRPr lang="de-CH" sz="1400" b="1" dirty="0"/>
          </a:p>
          <a:p>
            <a:pPr algn="ctr"/>
            <a:r>
              <a:rPr lang="de-CH" sz="1400" dirty="0"/>
              <a:t>Technische Spezifikationen</a:t>
            </a:r>
            <a:endParaRPr lang="de-DE" sz="1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A79DB64-FE81-FE4C-42D1-29263E4EE315}"/>
              </a:ext>
            </a:extLst>
          </p:cNvPr>
          <p:cNvSpPr txBox="1"/>
          <p:nvPr/>
        </p:nvSpPr>
        <p:spPr>
          <a:xfrm>
            <a:off x="8255044" y="4509120"/>
            <a:ext cx="2386970" cy="467239"/>
          </a:xfrm>
          <a:prstGeom prst="rect">
            <a:avLst/>
          </a:prstGeom>
          <a:noFill/>
        </p:spPr>
        <p:txBody>
          <a:bodyPr wrap="square" lIns="0" tIns="36000" rIns="0" bIns="0" rtlCol="0" anchor="t">
            <a:spAutoFit/>
          </a:bodyPr>
          <a:lstStyle/>
          <a:p>
            <a:pPr algn="ctr"/>
            <a:r>
              <a:rPr lang="de-CH" sz="1400" b="1" dirty="0"/>
              <a:t>Marc Eschler</a:t>
            </a:r>
          </a:p>
          <a:p>
            <a:pPr algn="ctr"/>
            <a:r>
              <a:rPr lang="de-DE" sz="1400" dirty="0"/>
              <a:t>Building &amp; Campus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670AB90-AD4F-C86C-FD8A-10DF69963F05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0" t="11492" r="38430" b="19624"/>
          <a:stretch/>
        </p:blipFill>
        <p:spPr>
          <a:xfrm>
            <a:off x="8635249" y="2828033"/>
            <a:ext cx="1441350" cy="1441350"/>
          </a:xfrm>
          <a:prstGeom prst="ellipse">
            <a:avLst/>
          </a:prstGeom>
          <a:solidFill>
            <a:schemeClr val="bg2"/>
          </a:solidFill>
        </p:spPr>
      </p:pic>
      <p:cxnSp>
        <p:nvCxnSpPr>
          <p:cNvPr id="4" name="Gerader Verbinder 8">
            <a:extLst>
              <a:ext uri="{FF2B5EF4-FFF2-40B4-BE49-F238E27FC236}">
                <a16:creationId xmlns:a16="http://schemas.microsoft.com/office/drawing/2014/main" id="{590DD3CC-295D-E6B3-EE41-C6B05B1730F9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56D354D4-DD91-6933-B07A-FD9824034C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" r="7747" b="15757"/>
          <a:stretch/>
        </p:blipFill>
        <p:spPr>
          <a:xfrm>
            <a:off x="6254335" y="2792757"/>
            <a:ext cx="1473595" cy="1458214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222491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CEFE11-A4A3-4C0D-9B15-68F68DE8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48681"/>
            <a:ext cx="11233150" cy="1080120"/>
          </a:xfrm>
        </p:spPr>
        <p:txBody>
          <a:bodyPr/>
          <a:lstStyle/>
          <a:p>
            <a:r>
              <a:rPr lang="de-CH" dirty="0"/>
              <a:t>kontakt</a:t>
            </a:r>
            <a:endParaRPr lang="de-CH" noProof="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197AA1D-7F07-CF7F-DD7E-D854A44A65CB}"/>
              </a:ext>
            </a:extLst>
          </p:cNvPr>
          <p:cNvSpPr/>
          <p:nvPr/>
        </p:nvSpPr>
        <p:spPr>
          <a:xfrm>
            <a:off x="2855640" y="2204864"/>
            <a:ext cx="30243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de-CH" sz="1400" b="1" dirty="0" err="1"/>
              <a:t>SmartGridready</a:t>
            </a:r>
            <a:endParaRPr lang="de-CH" sz="1400" dirty="0"/>
          </a:p>
          <a:p>
            <a:pPr fontAlgn="base"/>
            <a:r>
              <a:rPr lang="de-CH" sz="1400" dirty="0"/>
              <a:t>Falkenplatz 11</a:t>
            </a:r>
          </a:p>
          <a:p>
            <a:pPr fontAlgn="base"/>
            <a:r>
              <a:rPr lang="de-CH" sz="1400" dirty="0"/>
              <a:t>Postfach</a:t>
            </a:r>
          </a:p>
          <a:p>
            <a:pPr fontAlgn="base"/>
            <a:r>
              <a:rPr lang="de-CH" sz="1400" dirty="0"/>
              <a:t>3001 Bern</a:t>
            </a:r>
          </a:p>
          <a:p>
            <a:pPr fontAlgn="base"/>
            <a:endParaRPr lang="de-CH" sz="1400" dirty="0"/>
          </a:p>
          <a:p>
            <a:r>
              <a:rPr lang="de-CH" sz="1400" dirty="0"/>
              <a:t>+41 44 404 85 50</a:t>
            </a:r>
          </a:p>
          <a:p>
            <a:r>
              <a:rPr lang="de-CH" sz="1400" dirty="0" err="1"/>
              <a:t>info@smartgridready.ch</a:t>
            </a:r>
            <a:endParaRPr lang="de-CH" sz="1400" dirty="0"/>
          </a:p>
          <a:p>
            <a:r>
              <a:rPr lang="de-CH" sz="1400" dirty="0" err="1"/>
              <a:t>smartgridready.ch</a:t>
            </a:r>
            <a:endParaRPr lang="de-CH" sz="1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6E2ED20-43F7-28E0-4E43-062B2825D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425" y="2346842"/>
            <a:ext cx="1944216" cy="1082158"/>
          </a:xfrm>
          <a:prstGeom prst="rect">
            <a:avLst/>
          </a:prstGeom>
        </p:spPr>
      </p:pic>
      <p:cxnSp>
        <p:nvCxnSpPr>
          <p:cNvPr id="6" name="Gerader Verbinder 8">
            <a:extLst>
              <a:ext uri="{FF2B5EF4-FFF2-40B4-BE49-F238E27FC236}">
                <a16:creationId xmlns:a16="http://schemas.microsoft.com/office/drawing/2014/main" id="{95E8AA4B-0AB0-D518-C39F-9CAD8057D9C2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0040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3">
            <a:extLst>
              <a:ext uri="{FF2B5EF4-FFF2-40B4-BE49-F238E27FC236}">
                <a16:creationId xmlns:a16="http://schemas.microsoft.com/office/drawing/2014/main" id="{696F43FB-024C-FC10-5AEB-C57105F1E5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1495"/>
          </a:xfrm>
          <a:prstGeom prst="rect">
            <a:avLst/>
          </a:prstGeom>
        </p:spPr>
      </p:pic>
      <p:sp>
        <p:nvSpPr>
          <p:cNvPr id="6" name="Ellipse 4">
            <a:extLst>
              <a:ext uri="{FF2B5EF4-FFF2-40B4-BE49-F238E27FC236}">
                <a16:creationId xmlns:a16="http://schemas.microsoft.com/office/drawing/2014/main" id="{4B62739B-A682-92DF-039D-E3DDC8A2D91B}"/>
              </a:ext>
            </a:extLst>
          </p:cNvPr>
          <p:cNvSpPr/>
          <p:nvPr/>
        </p:nvSpPr>
        <p:spPr>
          <a:xfrm>
            <a:off x="7602473" y="1550622"/>
            <a:ext cx="1184910" cy="118491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61C6475-BEFB-D410-1295-5361E496293E}"/>
              </a:ext>
            </a:extLst>
          </p:cNvPr>
          <p:cNvSpPr/>
          <p:nvPr/>
        </p:nvSpPr>
        <p:spPr>
          <a:xfrm>
            <a:off x="3970807" y="2353820"/>
            <a:ext cx="1981177" cy="198117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7346E73-EEBD-651A-6E1D-4BB3E88D4C2F}"/>
              </a:ext>
            </a:extLst>
          </p:cNvPr>
          <p:cNvSpPr/>
          <p:nvPr/>
        </p:nvSpPr>
        <p:spPr>
          <a:xfrm>
            <a:off x="5015880" y="2348880"/>
            <a:ext cx="3006503" cy="30065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Ellipse 11">
            <a:extLst>
              <a:ext uri="{FF2B5EF4-FFF2-40B4-BE49-F238E27FC236}">
                <a16:creationId xmlns:a16="http://schemas.microsoft.com/office/drawing/2014/main" id="{D0ED3BA8-1B45-D918-8E3D-FE4ACA1FA93E}"/>
              </a:ext>
            </a:extLst>
          </p:cNvPr>
          <p:cNvSpPr/>
          <p:nvPr/>
        </p:nvSpPr>
        <p:spPr>
          <a:xfrm>
            <a:off x="8319330" y="2394551"/>
            <a:ext cx="936105" cy="9361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1C95541-1F27-E128-2992-827AE7CDCCC4}"/>
              </a:ext>
            </a:extLst>
          </p:cNvPr>
          <p:cNvSpPr txBox="1"/>
          <p:nvPr/>
        </p:nvSpPr>
        <p:spPr>
          <a:xfrm>
            <a:off x="4248007" y="2950002"/>
            <a:ext cx="392285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2800" b="1" cap="all" dirty="0">
                <a:solidFill>
                  <a:schemeClr val="bg1"/>
                </a:solidFill>
                <a:ea typeface="Source Sans Pro Black" panose="020B0803030403020204" pitchFamily="34" charset="0"/>
              </a:rPr>
              <a:t>Bereit für</a:t>
            </a:r>
            <a:br>
              <a:rPr lang="de-CH" sz="2800" b="1" cap="all" dirty="0">
                <a:solidFill>
                  <a:schemeClr val="bg1"/>
                </a:solidFill>
                <a:ea typeface="Source Sans Pro Black" panose="020B0803030403020204" pitchFamily="34" charset="0"/>
              </a:rPr>
            </a:br>
            <a:r>
              <a:rPr lang="de-CH" sz="2800" b="1" cap="all" dirty="0">
                <a:solidFill>
                  <a:schemeClr val="bg1"/>
                </a:solidFill>
                <a:ea typeface="Source Sans Pro Black" panose="020B0803030403020204" pitchFamily="34" charset="0"/>
              </a:rPr>
              <a:t>    eine Zukunft  </a:t>
            </a:r>
            <a:br>
              <a:rPr lang="de-CH" sz="2800" b="1" cap="all" dirty="0">
                <a:solidFill>
                  <a:schemeClr val="bg1"/>
                </a:solidFill>
                <a:ea typeface="Source Sans Pro Black" panose="020B0803030403020204" pitchFamily="34" charset="0"/>
              </a:rPr>
            </a:br>
            <a:r>
              <a:rPr lang="de-CH" sz="2800" b="1" cap="all" dirty="0">
                <a:solidFill>
                  <a:schemeClr val="bg1"/>
                </a:solidFill>
                <a:ea typeface="Source Sans Pro Black" panose="020B0803030403020204" pitchFamily="34" charset="0"/>
              </a:rPr>
              <a:t>              voller </a:t>
            </a:r>
          </a:p>
          <a:p>
            <a:r>
              <a:rPr lang="de-CH" sz="2800" b="1" cap="all" dirty="0">
                <a:solidFill>
                  <a:schemeClr val="bg1"/>
                </a:solidFill>
                <a:ea typeface="Source Sans Pro Black" panose="020B0803030403020204" pitchFamily="34" charset="0"/>
              </a:rPr>
              <a:t>              Energie.</a:t>
            </a:r>
          </a:p>
        </p:txBody>
      </p:sp>
      <p:pic>
        <p:nvPicPr>
          <p:cNvPr id="10" name="Grafik 9, neu weiss">
            <a:extLst>
              <a:ext uri="{FF2B5EF4-FFF2-40B4-BE49-F238E27FC236}">
                <a16:creationId xmlns:a16="http://schemas.microsoft.com/office/drawing/2014/main" id="{B73137E0-99C5-5560-94CA-8056D00A46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731" y="6290010"/>
            <a:ext cx="842354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67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8">
            <a:extLst>
              <a:ext uri="{FF2B5EF4-FFF2-40B4-BE49-F238E27FC236}">
                <a16:creationId xmlns:a16="http://schemas.microsoft.com/office/drawing/2014/main" id="{F6F737AC-B75D-8F56-6CE0-5847952D95DD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5">
            <a:extLst>
              <a:ext uri="{FF2B5EF4-FFF2-40B4-BE49-F238E27FC236}">
                <a16:creationId xmlns:a16="http://schemas.microsoft.com/office/drawing/2014/main" id="{AD909465-1454-2E46-91DA-6630E1F93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48681"/>
            <a:ext cx="11233150" cy="1008111"/>
          </a:xfrm>
        </p:spPr>
        <p:txBody>
          <a:bodyPr/>
          <a:lstStyle/>
          <a:p>
            <a:r>
              <a:rPr lang="de-CH" dirty="0"/>
              <a:t>Die </a:t>
            </a:r>
            <a:r>
              <a:rPr lang="de-CH" dirty="0" err="1"/>
              <a:t>ENERGIEWelt</a:t>
            </a:r>
            <a:r>
              <a:rPr lang="de-CH" dirty="0"/>
              <a:t> von morgen:</a:t>
            </a:r>
            <a:br>
              <a:rPr lang="de-CH" dirty="0"/>
            </a:br>
            <a:r>
              <a:rPr lang="de-CH" dirty="0"/>
              <a:t>Smarte </a:t>
            </a:r>
            <a:r>
              <a:rPr lang="de-CH" dirty="0" err="1"/>
              <a:t>Prosumer</a:t>
            </a:r>
            <a:r>
              <a:rPr lang="de-CH" dirty="0"/>
              <a:t>, die Ihren Bedarf Kommunizieren</a:t>
            </a:r>
            <a:endParaRPr lang="de-DE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5B05AE4-5AC3-BA8E-6B2A-37A9F1EDC3E5}"/>
              </a:ext>
            </a:extLst>
          </p:cNvPr>
          <p:cNvSpPr/>
          <p:nvPr/>
        </p:nvSpPr>
        <p:spPr>
          <a:xfrm>
            <a:off x="5112128" y="3295204"/>
            <a:ext cx="1448798" cy="14487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180000"/>
          <a:lstStyle/>
          <a:p>
            <a:pPr defTabSz="914377"/>
            <a:r>
              <a:rPr lang="de-DE" sz="1600" dirty="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6783848-AA6E-8F98-C173-3DF430E1C087}"/>
              </a:ext>
            </a:extLst>
          </p:cNvPr>
          <p:cNvSpPr txBox="1"/>
          <p:nvPr/>
        </p:nvSpPr>
        <p:spPr>
          <a:xfrm>
            <a:off x="5304319" y="4130655"/>
            <a:ext cx="112244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100" b="1" dirty="0">
                <a:latin typeface="Montserrat" pitchFamily="2" charset="77"/>
              </a:rPr>
              <a:t>Energie-management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B05B337-8ADA-79FD-E1D7-C331DDF8E8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142" y="5142662"/>
            <a:ext cx="1307760" cy="97938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2ECBE664-BBC8-5685-7A79-A1676C4C6B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434" y="3150541"/>
            <a:ext cx="1307760" cy="979380"/>
          </a:xfrm>
          <a:prstGeom prst="rect">
            <a:avLst/>
          </a:prstGeom>
          <a:noFill/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4B6B853-23BB-CDE2-A1C9-079917407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155" y="5252125"/>
            <a:ext cx="1307760" cy="97938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A336FAD-750E-1E13-BCE0-CA0A73A0C2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115" y="1959839"/>
            <a:ext cx="1307760" cy="97938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0ECDFEB-50A9-1F08-92B4-918DB9B76D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245" y="1934217"/>
            <a:ext cx="1307760" cy="97938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76F7DE50-5031-915A-0C09-01C0BDF58E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661" y="2979538"/>
            <a:ext cx="1307760" cy="97938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783C55D-99FF-38DD-C163-FF1528074D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346" y="4163282"/>
            <a:ext cx="1307760" cy="97938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E35E0F1-2494-6C90-FA63-A8065336A3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951" y="4163282"/>
            <a:ext cx="1307760" cy="979380"/>
          </a:xfrm>
          <a:prstGeom prst="rect">
            <a:avLst/>
          </a:prstGeom>
        </p:spPr>
      </p:pic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03430CD0-8713-B9B7-F8D2-6DC963226BB9}"/>
              </a:ext>
            </a:extLst>
          </p:cNvPr>
          <p:cNvCxnSpPr>
            <a:cxnSpLocks/>
          </p:cNvCxnSpPr>
          <p:nvPr/>
        </p:nvCxnSpPr>
        <p:spPr>
          <a:xfrm flipV="1">
            <a:off x="6400058" y="2965459"/>
            <a:ext cx="330326" cy="416553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fik 25">
            <a:extLst>
              <a:ext uri="{FF2B5EF4-FFF2-40B4-BE49-F238E27FC236}">
                <a16:creationId xmlns:a16="http://schemas.microsoft.com/office/drawing/2014/main" id="{A9128810-259B-95E7-DAE3-3C3F154DE5F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60" y="3382012"/>
            <a:ext cx="661836" cy="6618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042A99B0-7F29-1427-6182-A491908860C4}"/>
              </a:ext>
            </a:extLst>
          </p:cNvPr>
          <p:cNvCxnSpPr>
            <a:cxnSpLocks/>
          </p:cNvCxnSpPr>
          <p:nvPr/>
        </p:nvCxnSpPr>
        <p:spPr>
          <a:xfrm flipV="1">
            <a:off x="4212708" y="4292661"/>
            <a:ext cx="825423" cy="258771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5F591BD9-64BF-AAB2-A4E7-EBA85585DEFB}"/>
              </a:ext>
            </a:extLst>
          </p:cNvPr>
          <p:cNvCxnSpPr>
            <a:cxnSpLocks/>
          </p:cNvCxnSpPr>
          <p:nvPr/>
        </p:nvCxnSpPr>
        <p:spPr>
          <a:xfrm>
            <a:off x="4910039" y="2861698"/>
            <a:ext cx="394282" cy="490623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72E902C9-CBFC-4DA7-1092-5119AFE6F0D1}"/>
              </a:ext>
            </a:extLst>
          </p:cNvPr>
          <p:cNvCxnSpPr>
            <a:cxnSpLocks/>
          </p:cNvCxnSpPr>
          <p:nvPr/>
        </p:nvCxnSpPr>
        <p:spPr>
          <a:xfrm rot="5400000" flipV="1">
            <a:off x="6114397" y="4858627"/>
            <a:ext cx="486351" cy="288960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44DBBC2A-B6C8-6EEE-5548-8B85F1C8F709}"/>
              </a:ext>
            </a:extLst>
          </p:cNvPr>
          <p:cNvCxnSpPr>
            <a:cxnSpLocks/>
          </p:cNvCxnSpPr>
          <p:nvPr/>
        </p:nvCxnSpPr>
        <p:spPr>
          <a:xfrm>
            <a:off x="6625035" y="4345575"/>
            <a:ext cx="1133229" cy="247268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7D847CB8-D546-A864-4523-D1D2A26BD9A3}"/>
              </a:ext>
            </a:extLst>
          </p:cNvPr>
          <p:cNvCxnSpPr>
            <a:cxnSpLocks/>
          </p:cNvCxnSpPr>
          <p:nvPr/>
        </p:nvCxnSpPr>
        <p:spPr>
          <a:xfrm flipV="1">
            <a:off x="6706349" y="3725958"/>
            <a:ext cx="827996" cy="69798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6CA52C46-AFA5-94D6-DA8B-09D472F644D6}"/>
              </a:ext>
            </a:extLst>
          </p:cNvPr>
          <p:cNvCxnSpPr>
            <a:cxnSpLocks/>
          </p:cNvCxnSpPr>
          <p:nvPr/>
        </p:nvCxnSpPr>
        <p:spPr>
          <a:xfrm>
            <a:off x="4178015" y="3640855"/>
            <a:ext cx="860116" cy="85103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5A9024FE-B5E9-7356-59E0-D3F6B6BE788B}"/>
              </a:ext>
            </a:extLst>
          </p:cNvPr>
          <p:cNvCxnSpPr>
            <a:cxnSpLocks/>
          </p:cNvCxnSpPr>
          <p:nvPr/>
        </p:nvCxnSpPr>
        <p:spPr>
          <a:xfrm flipV="1">
            <a:off x="5097004" y="4713159"/>
            <a:ext cx="259849" cy="505980"/>
          </a:xfrm>
          <a:prstGeom prst="straightConnector1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425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el 1">
            <a:extLst>
              <a:ext uri="{FF2B5EF4-FFF2-40B4-BE49-F238E27FC236}">
                <a16:creationId xmlns:a16="http://schemas.microsoft.com/office/drawing/2014/main" id="{B24F2CC3-FB45-F9B9-0DA8-23CF36AE9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548681"/>
            <a:ext cx="11233198" cy="902432"/>
          </a:xfrm>
        </p:spPr>
        <p:txBody>
          <a:bodyPr/>
          <a:lstStyle/>
          <a:p>
            <a:r>
              <a:rPr lang="de-CH" dirty="0"/>
              <a:t>Die </a:t>
            </a:r>
            <a:r>
              <a:rPr lang="de-CH" dirty="0" err="1"/>
              <a:t>ENERGIEWelt</a:t>
            </a:r>
            <a:r>
              <a:rPr lang="de-CH" dirty="0"/>
              <a:t> von morgen:</a:t>
            </a:r>
            <a:br>
              <a:rPr lang="de-CH" dirty="0"/>
            </a:br>
            <a:r>
              <a:rPr lang="de-CH" dirty="0"/>
              <a:t>mit </a:t>
            </a:r>
            <a:r>
              <a:rPr lang="de-CH" dirty="0" err="1"/>
              <a:t>Smartgridready</a:t>
            </a:r>
            <a:endParaRPr lang="de-CH" sz="1800" i="1" noProof="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FA4CC66-DDD3-8F33-8B8D-4BBA9B3E6C34}"/>
              </a:ext>
            </a:extLst>
          </p:cNvPr>
          <p:cNvSpPr/>
          <p:nvPr/>
        </p:nvSpPr>
        <p:spPr>
          <a:xfrm>
            <a:off x="4497094" y="2979342"/>
            <a:ext cx="1448798" cy="144879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tIns="180000"/>
          <a:lstStyle/>
          <a:p>
            <a:pPr defTabSz="914377"/>
            <a:endParaRPr lang="de-DE" sz="1600"/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7E49BC92-49C7-E1B9-809C-A642BBAF8A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15" y="2156730"/>
            <a:ext cx="1122445" cy="840598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EC7222DD-822C-68C4-D011-E51002D75D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40" y="2530799"/>
            <a:ext cx="1122445" cy="840598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0068E22C-7D17-9AB6-807D-299D158B56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550" y="2535419"/>
            <a:ext cx="1122445" cy="840598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00E7B34-7137-E661-F65F-589206FE22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143" y="3283442"/>
            <a:ext cx="1122445" cy="840598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6C4678D5-C1B2-CF65-59A5-F825E1C53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891" y="4460080"/>
            <a:ext cx="1122445" cy="840598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CA407F3B-B367-610F-5E68-0AE71BBC28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839" y="4072386"/>
            <a:ext cx="1122445" cy="840598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DC83A001-16A2-D3C2-4C26-29EAA26F0A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632" y="4026318"/>
            <a:ext cx="1122445" cy="840598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661FB5A3-C72C-B54C-D7BF-ABE5B84D01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359" y="3302047"/>
            <a:ext cx="1122445" cy="840598"/>
          </a:xfrm>
          <a:prstGeom prst="rect">
            <a:avLst/>
          </a:prstGeom>
          <a:noFill/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CD361325-A0AD-D52E-AA5A-71F10FD1EC91}"/>
              </a:ext>
            </a:extLst>
          </p:cNvPr>
          <p:cNvSpPr txBox="1"/>
          <p:nvPr/>
        </p:nvSpPr>
        <p:spPr>
          <a:xfrm>
            <a:off x="4522589" y="3674548"/>
            <a:ext cx="145583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100" b="1" dirty="0">
                <a:latin typeface="Montserrat" pitchFamily="2" charset="77"/>
              </a:rPr>
              <a:t>Energie-management</a:t>
            </a:r>
            <a:br>
              <a:rPr lang="de-CH" sz="1100" b="1" dirty="0">
                <a:latin typeface="Montserrat" pitchFamily="2" charset="77"/>
              </a:rPr>
            </a:br>
            <a:r>
              <a:rPr lang="de-CH" sz="1100" b="1" dirty="0">
                <a:latin typeface="Montserrat" pitchFamily="2" charset="77"/>
              </a:rPr>
              <a:t>(Communicator)</a:t>
            </a: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A52E805D-EAA0-1A6E-7607-8DCADEA677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61" y="3041905"/>
            <a:ext cx="661836" cy="661836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echteck 46">
            <a:extLst>
              <a:ext uri="{FF2B5EF4-FFF2-40B4-BE49-F238E27FC236}">
                <a16:creationId xmlns:a16="http://schemas.microsoft.com/office/drawing/2014/main" id="{CB48903B-C807-15E0-1982-D67CCCE7E44B}"/>
              </a:ext>
            </a:extLst>
          </p:cNvPr>
          <p:cNvSpPr/>
          <p:nvPr/>
        </p:nvSpPr>
        <p:spPr>
          <a:xfrm>
            <a:off x="3307050" y="1854996"/>
            <a:ext cx="3828886" cy="3558167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5409724C-40C0-6FF4-249E-A2D4A0820C7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963" y="1944217"/>
            <a:ext cx="881013" cy="491873"/>
          </a:xfrm>
          <a:prstGeom prst="rect">
            <a:avLst/>
          </a:prstGeom>
        </p:spPr>
      </p:pic>
      <p:sp>
        <p:nvSpPr>
          <p:cNvPr id="50" name="Textfeld 49">
            <a:extLst>
              <a:ext uri="{FF2B5EF4-FFF2-40B4-BE49-F238E27FC236}">
                <a16:creationId xmlns:a16="http://schemas.microsoft.com/office/drawing/2014/main" id="{39A57D1B-8521-A74E-9090-7046770E2B22}"/>
              </a:ext>
            </a:extLst>
          </p:cNvPr>
          <p:cNvSpPr txBox="1"/>
          <p:nvPr/>
        </p:nvSpPr>
        <p:spPr>
          <a:xfrm>
            <a:off x="770495" y="5516294"/>
            <a:ext cx="27403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400" b="1" dirty="0">
                <a:solidFill>
                  <a:srgbClr val="53BE8F"/>
                </a:solidFill>
              </a:rPr>
              <a:t>ENERGIE- UND</a:t>
            </a:r>
            <a:br>
              <a:rPr lang="de-CH" sz="1400" b="1" dirty="0">
                <a:solidFill>
                  <a:srgbClr val="53BE8F"/>
                </a:solidFill>
              </a:rPr>
            </a:br>
            <a:r>
              <a:rPr lang="de-CH" sz="1400" b="1" dirty="0">
                <a:solidFill>
                  <a:srgbClr val="53BE8F"/>
                </a:solidFill>
              </a:rPr>
              <a:t>LASTMANAGEMENT</a:t>
            </a:r>
          </a:p>
        </p:txBody>
      </p:sp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64F122FF-E2F8-48E8-B5F0-CDFF2A9090F0}"/>
              </a:ext>
            </a:extLst>
          </p:cNvPr>
          <p:cNvCxnSpPr>
            <a:cxnSpLocks/>
          </p:cNvCxnSpPr>
          <p:nvPr/>
        </p:nvCxnSpPr>
        <p:spPr>
          <a:xfrm>
            <a:off x="468262" y="5697009"/>
            <a:ext cx="286924" cy="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feld 51">
            <a:extLst>
              <a:ext uri="{FF2B5EF4-FFF2-40B4-BE49-F238E27FC236}">
                <a16:creationId xmlns:a16="http://schemas.microsoft.com/office/drawing/2014/main" id="{6CE76431-EBC3-891F-32DD-BBAEDC23ECCD}"/>
              </a:ext>
            </a:extLst>
          </p:cNvPr>
          <p:cNvSpPr txBox="1"/>
          <p:nvPr/>
        </p:nvSpPr>
        <p:spPr>
          <a:xfrm>
            <a:off x="3795274" y="5515247"/>
            <a:ext cx="28476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1400" b="1" dirty="0">
                <a:solidFill>
                  <a:srgbClr val="53BE8F"/>
                </a:solidFill>
              </a:rPr>
              <a:t>BUILDING &amp; CAMPUS</a:t>
            </a:r>
          </a:p>
          <a:p>
            <a:endParaRPr lang="de-CH" b="1" dirty="0">
              <a:solidFill>
                <a:srgbClr val="53BE8F"/>
              </a:solidFill>
            </a:endParaRPr>
          </a:p>
        </p:txBody>
      </p:sp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62AB1F31-A647-D647-1A85-402BFB841238}"/>
              </a:ext>
            </a:extLst>
          </p:cNvPr>
          <p:cNvSpPr txBox="1">
            <a:spLocks/>
          </p:cNvSpPr>
          <p:nvPr/>
        </p:nvSpPr>
        <p:spPr>
          <a:xfrm>
            <a:off x="479426" y="1854996"/>
            <a:ext cx="2750714" cy="35581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91440" tIns="180000" rIns="91440" bIns="45720" anchor="t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4621" indent="-174621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54" indent="-185734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75" indent="-174621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21" indent="-184146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2" indent="0">
              <a:spcBef>
                <a:spcPts val="100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de-CH" sz="1400" b="1" dirty="0"/>
              <a:t>Energiemanager können</a:t>
            </a:r>
          </a:p>
          <a:p>
            <a:pPr marL="182245" lvl="2" indent="-175895">
              <a:spcBef>
                <a:spcPts val="1000"/>
              </a:spcBef>
              <a:buClr>
                <a:schemeClr val="tx1"/>
              </a:buClr>
            </a:pPr>
            <a:r>
              <a:rPr lang="de-CH" sz="1400" dirty="0"/>
              <a:t>Planung und Prognosen berücksichtigen</a:t>
            </a:r>
          </a:p>
          <a:p>
            <a:pPr marL="182245" lvl="2" indent="-175895">
              <a:spcBef>
                <a:spcPts val="1000"/>
              </a:spcBef>
              <a:buClr>
                <a:schemeClr val="tx1"/>
              </a:buClr>
            </a:pPr>
            <a:r>
              <a:rPr lang="de-CH" sz="1400" dirty="0"/>
              <a:t>Stromverbrauch und PV- Produktion auslesen</a:t>
            </a:r>
          </a:p>
          <a:p>
            <a:pPr marL="182245" lvl="2" indent="-175895">
              <a:spcBef>
                <a:spcPts val="1000"/>
              </a:spcBef>
              <a:buClr>
                <a:schemeClr val="tx1"/>
              </a:buClr>
            </a:pPr>
            <a:r>
              <a:rPr lang="de-CH" sz="1400" dirty="0"/>
              <a:t>Verbraucher und deren Bedarf intelligent steuern</a:t>
            </a:r>
          </a:p>
          <a:p>
            <a:pPr marL="182245" lvl="2" indent="-175895">
              <a:spcBef>
                <a:spcPts val="1000"/>
              </a:spcBef>
              <a:buClr>
                <a:schemeClr val="tx1"/>
              </a:buClr>
            </a:pPr>
            <a:r>
              <a:rPr lang="de-CH" sz="1400" dirty="0"/>
              <a:t>den Eigenverbrauch optimieren und Lastspitzen brechen</a:t>
            </a:r>
          </a:p>
          <a:p>
            <a:pPr marL="182245" lvl="2" indent="-175895">
              <a:spcBef>
                <a:spcPts val="1000"/>
              </a:spcBef>
              <a:buClr>
                <a:schemeClr val="tx1"/>
              </a:buClr>
            </a:pPr>
            <a:r>
              <a:rPr lang="de-CH" sz="1400" dirty="0"/>
              <a:t>Tarif- und Schaltsignale berücksichtigen</a:t>
            </a:r>
          </a:p>
        </p:txBody>
      </p:sp>
    </p:spTree>
    <p:extLst>
      <p:ext uri="{BB962C8B-B14F-4D97-AF65-F5344CB8AC3E}">
        <p14:creationId xmlns:p14="http://schemas.microsoft.com/office/powerpoint/2010/main" val="2834398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>
            <a:extLst>
              <a:ext uri="{FF2B5EF4-FFF2-40B4-BE49-F238E27FC236}">
                <a16:creationId xmlns:a16="http://schemas.microsoft.com/office/drawing/2014/main" id="{EC0DF3AF-D992-3005-76C3-B88197F8D9E3}"/>
              </a:ext>
            </a:extLst>
          </p:cNvPr>
          <p:cNvSpPr/>
          <p:nvPr/>
        </p:nvSpPr>
        <p:spPr>
          <a:xfrm>
            <a:off x="7318835" y="2979342"/>
            <a:ext cx="1448798" cy="144879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tIns="180000"/>
          <a:lstStyle/>
          <a:p>
            <a:pPr defTabSz="914377"/>
            <a:endParaRPr lang="de-DE" sz="160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14E94B8-0AED-7504-8A2F-9C8BA0707650}"/>
              </a:ext>
            </a:extLst>
          </p:cNvPr>
          <p:cNvSpPr/>
          <p:nvPr/>
        </p:nvSpPr>
        <p:spPr>
          <a:xfrm>
            <a:off x="4497094" y="2979342"/>
            <a:ext cx="1448798" cy="144879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tIns="180000"/>
          <a:lstStyle/>
          <a:p>
            <a:pPr defTabSz="914377"/>
            <a:endParaRPr lang="de-DE" sz="1600"/>
          </a:p>
        </p:txBody>
      </p:sp>
      <p:sp>
        <p:nvSpPr>
          <p:cNvPr id="35" name="Titel 1">
            <a:extLst>
              <a:ext uri="{FF2B5EF4-FFF2-40B4-BE49-F238E27FC236}">
                <a16:creationId xmlns:a16="http://schemas.microsoft.com/office/drawing/2014/main" id="{B24F2CC3-FB45-F9B9-0DA8-23CF36AE9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</a:t>
            </a:r>
            <a:r>
              <a:rPr lang="de-CH" dirty="0" err="1"/>
              <a:t>ENERGIEWelt</a:t>
            </a:r>
            <a:r>
              <a:rPr lang="de-CH" dirty="0"/>
              <a:t> von morgen:</a:t>
            </a:r>
            <a:br>
              <a:rPr lang="de-CH" dirty="0"/>
            </a:br>
            <a:r>
              <a:rPr lang="de-CH" dirty="0"/>
              <a:t>Eigenverbrauchsoptimiert und Netzdienlich</a:t>
            </a:r>
            <a:endParaRPr lang="de-CH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FD95BC9-545D-471F-B23F-8E69F3747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815" y="2156730"/>
            <a:ext cx="1122445" cy="84059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606FCF0-6EAF-FD40-34FB-5F2311184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40" y="2530799"/>
            <a:ext cx="1122445" cy="84059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C41B455-AB32-5F23-67EF-4984FF94AF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550" y="2535419"/>
            <a:ext cx="1122445" cy="84059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3D9E9317-3065-F654-0720-587C1D78FB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143" y="3283442"/>
            <a:ext cx="1122445" cy="840598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7ED1763C-90F1-3310-AF55-89BADDE435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891" y="4460080"/>
            <a:ext cx="1122445" cy="84059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57AB3C48-49B3-06FE-AEFA-53DFB192BD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839" y="4072386"/>
            <a:ext cx="1122445" cy="840598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E31B5A86-4F6A-84CD-E2B7-7EF2F827DC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632" y="4026318"/>
            <a:ext cx="1122445" cy="84059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60504B2-1861-46FD-856C-F92FC99CB7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359" y="3302047"/>
            <a:ext cx="1122445" cy="840598"/>
          </a:xfrm>
          <a:prstGeom prst="rect">
            <a:avLst/>
          </a:prstGeom>
          <a:noFill/>
        </p:spPr>
      </p:pic>
      <p:sp>
        <p:nvSpPr>
          <p:cNvPr id="31" name="Rechteck 30">
            <a:extLst>
              <a:ext uri="{FF2B5EF4-FFF2-40B4-BE49-F238E27FC236}">
                <a16:creationId xmlns:a16="http://schemas.microsoft.com/office/drawing/2014/main" id="{255C0B43-0A19-C510-4CF8-DAA3385549E9}"/>
              </a:ext>
            </a:extLst>
          </p:cNvPr>
          <p:cNvSpPr/>
          <p:nvPr/>
        </p:nvSpPr>
        <p:spPr>
          <a:xfrm>
            <a:off x="3307050" y="1854996"/>
            <a:ext cx="3828886" cy="3558167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Grafik 38">
            <a:extLst>
              <a:ext uri="{FF2B5EF4-FFF2-40B4-BE49-F238E27FC236}">
                <a16:creationId xmlns:a16="http://schemas.microsoft.com/office/drawing/2014/main" id="{66BF737A-451F-E872-B3EB-27CFDE5E76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963" y="1944217"/>
            <a:ext cx="881013" cy="491873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6912863F-D488-4CDE-AE1B-9BF21BDDEEB4}"/>
              </a:ext>
            </a:extLst>
          </p:cNvPr>
          <p:cNvSpPr txBox="1"/>
          <p:nvPr/>
        </p:nvSpPr>
        <p:spPr>
          <a:xfrm>
            <a:off x="770495" y="5516294"/>
            <a:ext cx="27403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400" b="1" dirty="0">
                <a:solidFill>
                  <a:srgbClr val="53BE8F"/>
                </a:solidFill>
              </a:rPr>
              <a:t>ENERGIE- UND</a:t>
            </a:r>
            <a:br>
              <a:rPr lang="de-CH" sz="1400" b="1" dirty="0">
                <a:solidFill>
                  <a:srgbClr val="53BE8F"/>
                </a:solidFill>
              </a:rPr>
            </a:br>
            <a:r>
              <a:rPr lang="de-CH" sz="1400" b="1" dirty="0">
                <a:solidFill>
                  <a:srgbClr val="53BE8F"/>
                </a:solidFill>
              </a:rPr>
              <a:t>LASTMANAGEMENT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D9781532-DFD1-4662-A968-AB535DCEEF5E}"/>
              </a:ext>
            </a:extLst>
          </p:cNvPr>
          <p:cNvCxnSpPr>
            <a:cxnSpLocks/>
          </p:cNvCxnSpPr>
          <p:nvPr/>
        </p:nvCxnSpPr>
        <p:spPr>
          <a:xfrm>
            <a:off x="468262" y="5697009"/>
            <a:ext cx="286924" cy="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36325702-0DD8-4CAF-8EFB-5F6B9B94A23E}"/>
              </a:ext>
            </a:extLst>
          </p:cNvPr>
          <p:cNvSpPr txBox="1"/>
          <p:nvPr/>
        </p:nvSpPr>
        <p:spPr>
          <a:xfrm>
            <a:off x="3797654" y="5516294"/>
            <a:ext cx="28476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CH" sz="1400" b="1" dirty="0">
                <a:solidFill>
                  <a:srgbClr val="53BE8F"/>
                </a:solidFill>
              </a:rPr>
              <a:t>BUILDING &amp; CAMPUS</a:t>
            </a:r>
          </a:p>
          <a:p>
            <a:endParaRPr lang="de-CH" b="1" dirty="0">
              <a:solidFill>
                <a:srgbClr val="53BE8F"/>
              </a:solidFill>
            </a:endParaRPr>
          </a:p>
        </p:txBody>
      </p:sp>
      <p:sp>
        <p:nvSpPr>
          <p:cNvPr id="41" name="Inhaltsplatzhalter 3">
            <a:extLst>
              <a:ext uri="{FF2B5EF4-FFF2-40B4-BE49-F238E27FC236}">
                <a16:creationId xmlns:a16="http://schemas.microsoft.com/office/drawing/2014/main" id="{9D48E0B3-40F3-D53E-F11B-E4D7FD9D94FA}"/>
              </a:ext>
            </a:extLst>
          </p:cNvPr>
          <p:cNvSpPr txBox="1">
            <a:spLocks/>
          </p:cNvSpPr>
          <p:nvPr/>
        </p:nvSpPr>
        <p:spPr>
          <a:xfrm>
            <a:off x="8971219" y="1854996"/>
            <a:ext cx="2740309" cy="35581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tIns="180000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4621" indent="-174621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54" indent="-185734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75" indent="-174621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21" indent="-184146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2" indent="0">
              <a:spcBef>
                <a:spcPts val="100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de-CH" sz="1400" b="1" dirty="0"/>
              <a:t>Netzbetreiber können dank Kommunikation mit den Energiemanagern</a:t>
            </a:r>
          </a:p>
          <a:p>
            <a:pPr marL="180975" lvl="2" indent="-174625">
              <a:spcBef>
                <a:spcPts val="100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de-CH" sz="1400" dirty="0"/>
              <a:t>–	das Netz entlasten und </a:t>
            </a:r>
            <a:br>
              <a:rPr lang="de-CH" sz="1400" dirty="0"/>
            </a:br>
            <a:r>
              <a:rPr lang="de-CH" sz="1400" dirty="0"/>
              <a:t>Ausbau vermeiden</a:t>
            </a:r>
          </a:p>
          <a:p>
            <a:pPr marL="180975" lvl="2" indent="-174625">
              <a:spcBef>
                <a:spcPts val="100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de-CH" sz="1400" dirty="0"/>
              <a:t>–	Last / Produktion erhöhen oder senken</a:t>
            </a:r>
          </a:p>
          <a:p>
            <a:pPr marL="180975" lvl="2" indent="-174625">
              <a:spcBef>
                <a:spcPts val="100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de-CH" sz="1400" dirty="0"/>
              <a:t>–	die zur Verfügung gestellte Flexibilität nutzen</a:t>
            </a:r>
            <a:endParaRPr lang="de-CH" sz="1600" dirty="0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161AA42B-4A82-4E47-41BD-6A480F6FD2AE}"/>
              </a:ext>
            </a:extLst>
          </p:cNvPr>
          <p:cNvSpPr txBox="1"/>
          <p:nvPr/>
        </p:nvSpPr>
        <p:spPr>
          <a:xfrm>
            <a:off x="9265566" y="5516294"/>
            <a:ext cx="27403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1400" b="1" dirty="0">
                <a:solidFill>
                  <a:srgbClr val="53BE8F"/>
                </a:solidFill>
              </a:rPr>
              <a:t>NETZDIENLICHKEIT</a:t>
            </a:r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073D1B8D-4D85-4EC1-D408-886331A01AE8}"/>
              </a:ext>
            </a:extLst>
          </p:cNvPr>
          <p:cNvCxnSpPr>
            <a:cxnSpLocks/>
          </p:cNvCxnSpPr>
          <p:nvPr/>
        </p:nvCxnSpPr>
        <p:spPr>
          <a:xfrm>
            <a:off x="8963333" y="5697009"/>
            <a:ext cx="286924" cy="0"/>
          </a:xfrm>
          <a:prstGeom prst="straightConnector1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43">
            <a:extLst>
              <a:ext uri="{FF2B5EF4-FFF2-40B4-BE49-F238E27FC236}">
                <a16:creationId xmlns:a16="http://schemas.microsoft.com/office/drawing/2014/main" id="{1F5B8515-9224-B373-471D-8BB343F3D9D5}"/>
              </a:ext>
            </a:extLst>
          </p:cNvPr>
          <p:cNvSpPr txBox="1"/>
          <p:nvPr/>
        </p:nvSpPr>
        <p:spPr>
          <a:xfrm>
            <a:off x="7496277" y="3709155"/>
            <a:ext cx="112244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100" b="1" dirty="0">
                <a:latin typeface="Montserrat" pitchFamily="2" charset="77"/>
              </a:rPr>
              <a:t>Flexibilitäts-management</a:t>
            </a: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52CE49A6-FCEB-A314-4100-0BC6FEC0B5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953" y="3018195"/>
            <a:ext cx="661836" cy="661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AA43C1D7-B677-F0BD-2D22-DE6A89C0C259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rgbClr val="58B88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609" y="4179687"/>
            <a:ext cx="1374458" cy="1374458"/>
          </a:xfrm>
          <a:prstGeom prst="rect">
            <a:avLst/>
          </a:prstGeom>
          <a:noFill/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2B7A0457-EB5F-EA09-6621-B24F9DB1AD8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98" y="1958836"/>
            <a:ext cx="1871962" cy="1158193"/>
          </a:xfrm>
          <a:prstGeom prst="rect">
            <a:avLst/>
          </a:prstGeom>
        </p:spPr>
      </p:pic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1CB72E7A-315C-7484-7E1C-F03BFF77929F}"/>
              </a:ext>
            </a:extLst>
          </p:cNvPr>
          <p:cNvSpPr txBox="1">
            <a:spLocks/>
          </p:cNvSpPr>
          <p:nvPr/>
        </p:nvSpPr>
        <p:spPr>
          <a:xfrm>
            <a:off x="479425" y="1854996"/>
            <a:ext cx="2740309" cy="35581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91440" tIns="180000" rIns="91440" bIns="45720" anchor="t"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4621" indent="-174621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354" indent="-185734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4975" indent="-174621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121" indent="-184146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lvl="2" indent="0">
              <a:spcBef>
                <a:spcPts val="1000"/>
              </a:spcBef>
              <a:buClr>
                <a:schemeClr val="accent1">
                  <a:lumMod val="75000"/>
                </a:schemeClr>
              </a:buClr>
              <a:buNone/>
            </a:pPr>
            <a:r>
              <a:rPr lang="de-CH" sz="1400" b="1" dirty="0"/>
              <a:t>Energiemanager können</a:t>
            </a:r>
          </a:p>
          <a:p>
            <a:pPr marL="182245" lvl="2" indent="-175895">
              <a:spcBef>
                <a:spcPts val="1000"/>
              </a:spcBef>
              <a:buClr>
                <a:schemeClr val="tx1"/>
              </a:buClr>
            </a:pPr>
            <a:r>
              <a:rPr lang="de-CH" sz="1400" dirty="0"/>
              <a:t>Planung und Prognosen berücksichtigen</a:t>
            </a:r>
          </a:p>
          <a:p>
            <a:pPr marL="182245" lvl="2" indent="-175895">
              <a:spcBef>
                <a:spcPts val="1000"/>
              </a:spcBef>
              <a:buClr>
                <a:schemeClr val="tx1"/>
              </a:buClr>
            </a:pPr>
            <a:r>
              <a:rPr lang="de-CH" sz="1400" dirty="0"/>
              <a:t>Stromverbrauch und PV- Produktion auslesen</a:t>
            </a:r>
          </a:p>
          <a:p>
            <a:pPr marL="182245" lvl="2" indent="-175895">
              <a:spcBef>
                <a:spcPts val="1000"/>
              </a:spcBef>
              <a:buClr>
                <a:schemeClr val="tx1"/>
              </a:buClr>
            </a:pPr>
            <a:r>
              <a:rPr lang="de-CH" sz="1400" dirty="0"/>
              <a:t>Verbraucher und deren Bedarf intelligent steuern</a:t>
            </a:r>
          </a:p>
          <a:p>
            <a:pPr marL="182245" lvl="2" indent="-175895">
              <a:spcBef>
                <a:spcPts val="1000"/>
              </a:spcBef>
              <a:buClr>
                <a:schemeClr val="tx1"/>
              </a:buClr>
            </a:pPr>
            <a:r>
              <a:rPr lang="de-CH" sz="1400" dirty="0"/>
              <a:t>den Eigenverbrauch optimieren und Lastspitzen brechen</a:t>
            </a:r>
          </a:p>
          <a:p>
            <a:pPr marL="182245" lvl="2" indent="-175895">
              <a:spcBef>
                <a:spcPts val="1000"/>
              </a:spcBef>
              <a:buClr>
                <a:schemeClr val="tx1"/>
              </a:buClr>
            </a:pPr>
            <a:r>
              <a:rPr lang="de-CH" sz="1400" dirty="0"/>
              <a:t>Tarif- und Schaltsignale berücksichtigen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FB25A60-4D39-2550-22B1-AADEAC929DAE}"/>
              </a:ext>
            </a:extLst>
          </p:cNvPr>
          <p:cNvSpPr txBox="1"/>
          <p:nvPr/>
        </p:nvSpPr>
        <p:spPr>
          <a:xfrm>
            <a:off x="4522589" y="3674548"/>
            <a:ext cx="145583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100" b="1" dirty="0">
                <a:latin typeface="Montserrat" pitchFamily="2" charset="77"/>
              </a:rPr>
              <a:t>Energie-management</a:t>
            </a:r>
            <a:br>
              <a:rPr lang="de-CH" sz="1100" b="1" dirty="0">
                <a:latin typeface="Montserrat" pitchFamily="2" charset="77"/>
              </a:rPr>
            </a:br>
            <a:r>
              <a:rPr lang="de-CH" sz="1100" b="1" dirty="0">
                <a:latin typeface="Montserrat" pitchFamily="2" charset="77"/>
              </a:rPr>
              <a:t>(Communicator)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791E052-44B7-FE27-6C4B-4E2BD907ACE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61" y="3041905"/>
            <a:ext cx="661836" cy="661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0496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r Verbinder 8">
            <a:extLst>
              <a:ext uri="{FF2B5EF4-FFF2-40B4-BE49-F238E27FC236}">
                <a16:creationId xmlns:a16="http://schemas.microsoft.com/office/drawing/2014/main" id="{F6F737AC-B75D-8F56-6CE0-5847952D95DD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5">
            <a:extLst>
              <a:ext uri="{FF2B5EF4-FFF2-40B4-BE49-F238E27FC236}">
                <a16:creationId xmlns:a16="http://schemas.microsoft.com/office/drawing/2014/main" id="{AD909465-1454-2E46-91DA-6630E1F93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Energiewelt von morgen: </a:t>
            </a:r>
            <a:br>
              <a:rPr lang="de-DE" dirty="0"/>
            </a:br>
            <a:r>
              <a:rPr lang="de-DE" dirty="0"/>
              <a:t>intelligente Gebäude und Areale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E4EA50EF-9F9D-7D67-D2B3-55850C7ACED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3624823"/>
            <a:ext cx="2257846" cy="225784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D954649-C71F-73EE-B170-A9BF0EFC27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rgbClr val="58B88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7861" l="2878" r="98921">
                        <a14:foregroundMark x1="18345" y1="45665" x2="18345" y2="45665"/>
                        <a14:foregroundMark x1="35311" y1="74566" x2="42446" y2="94220"/>
                        <a14:foregroundMark x1="34273" y1="71705" x2="34892" y2="73410"/>
                        <a14:foregroundMark x1="32500" y1="66820" x2="32601" y2="67097"/>
                        <a14:foregroundMark x1="12230" y1="10983" x2="32327" y2="66345"/>
                        <a14:foregroundMark x1="42446" y1="94220" x2="57554" y2="53179"/>
                        <a14:foregroundMark x1="57554" y1="53179" x2="35252" y2="15607"/>
                        <a14:foregroundMark x1="35252" y1="15607" x2="2158" y2="12139"/>
                        <a14:foregroundMark x1="2158" y1="12139" x2="2158" y2="67052"/>
                        <a14:foregroundMark x1="2158" y1="67052" x2="25899" y2="32948"/>
                        <a14:foregroundMark x1="25899" y1="32948" x2="39568" y2="79769"/>
                        <a14:foregroundMark x1="39568" y1="79769" x2="70504" y2="87283"/>
                        <a14:foregroundMark x1="70504" y1="87283" x2="87738" y2="62715"/>
                        <a14:foregroundMark x1="88785" y1="68785" x2="74460" y2="95376"/>
                        <a14:foregroundMark x1="74460" y1="95376" x2="32374" y2="98844"/>
                        <a14:foregroundMark x1="21850" y1="65022" x2="15108" y2="43353"/>
                        <a14:foregroundMark x1="32374" y1="98844" x2="31269" y2="95292"/>
                        <a14:foregroundMark x1="15108" y1="43353" x2="16737" y2="65855"/>
                        <a14:foregroundMark x1="31022" y1="66801" x2="37410" y2="53179"/>
                        <a14:foregroundMark x1="37410" y1="53179" x2="65827" y2="80347"/>
                        <a14:foregroundMark x1="65827" y1="80347" x2="68948" y2="37716"/>
                        <a14:foregroundMark x1="62358" y1="31214" x2="2878" y2="31214"/>
                        <a14:foregroundMark x1="2878" y1="31214" x2="12230" y2="36994"/>
                        <a14:foregroundMark x1="98732" y1="92186" x2="98754" y2="92486"/>
                        <a14:foregroundMark x1="11740" y1="91152" x2="2158" y2="90751"/>
                        <a14:foregroundMark x1="15308" y1="91301" x2="14139" y2="91252"/>
                        <a14:foregroundMark x1="92634" y1="94535" x2="32682" y2="92028"/>
                        <a14:foregroundMark x1="31541" y1="94663" x2="62950" y2="98844"/>
                        <a14:foregroundMark x1="2158" y1="90751" x2="7293" y2="91434"/>
                        <a14:foregroundMark x1="62950" y1="98844" x2="32734" y2="92486"/>
                        <a14:foregroundMark x1="32734" y1="92486" x2="88984" y2="76811"/>
                        <a14:foregroundMark x1="48380" y1="14596" x2="12590" y2="2312"/>
                        <a14:foregroundMark x1="12590" y1="2312" x2="43165" y2="11561"/>
                        <a14:foregroundMark x1="43165" y1="11561" x2="7554" y2="11561"/>
                        <a14:foregroundMark x1="7554" y1="11561" x2="11871" y2="58960"/>
                        <a14:foregroundMark x1="11871" y1="58960" x2="41367" y2="45665"/>
                        <a14:foregroundMark x1="41367" y1="45665" x2="53611" y2="20506"/>
                        <a14:foregroundMark x1="88973" y1="77140" x2="49640" y2="99422"/>
                        <a14:foregroundMark x1="9857" y1="98894" x2="6115" y2="98844"/>
                        <a14:foregroundMark x1="25121" y1="99096" x2="10991" y2="98909"/>
                        <a14:foregroundMark x1="49640" y1="99422" x2="29597" y2="99156"/>
                        <a14:foregroundMark x1="30561" y1="96928" x2="35612" y2="96532"/>
                        <a14:foregroundMark x1="11181" y1="98447" x2="19168" y2="97821"/>
                        <a14:foregroundMark x1="6115" y1="98844" x2="9942" y2="98544"/>
                        <a14:foregroundMark x1="35612" y1="96532" x2="65468" y2="99422"/>
                        <a14:foregroundMark x1="65468" y1="99422" x2="89046" y2="75065"/>
                        <a14:foregroundMark x1="79137" y1="40462" x2="82014" y2="37572"/>
                        <a14:foregroundMark x1="83813" y1="41040" x2="83813" y2="36416"/>
                        <a14:foregroundMark x1="80935" y1="32948" x2="84532" y2="35260"/>
                        <a14:foregroundMark x1="82374" y1="35260" x2="83813" y2="35260"/>
                        <a14:foregroundMark x1="78417" y1="34104" x2="82374" y2="32948"/>
                        <a14:foregroundMark x1="82374" y1="35260" x2="83094" y2="34104"/>
                        <a14:foregroundMark x1="93885" y1="58960" x2="93165" y2="58382"/>
                        <a14:foregroundMark x1="83453" y1="35838" x2="92446" y2="56647"/>
                        <a14:foregroundMark x1="92446" y1="56647" x2="84173" y2="34682"/>
                        <a14:backgroundMark x1="75180" y1="11561" x2="75180" y2="11561"/>
                        <a14:backgroundMark x1="75540" y1="4624" x2="75540" y2="4624"/>
                        <a14:backgroundMark x1="75899" y1="3468" x2="76619" y2="3468"/>
                        <a14:backgroundMark x1="76978" y1="4624" x2="78417" y2="12717"/>
                        <a14:backgroundMark x1="76619" y1="5780" x2="76619" y2="5780"/>
                        <a14:backgroundMark x1="62950" y1="30058" x2="78058" y2="28902"/>
                        <a14:backgroundMark x1="78058" y1="28902" x2="79645" y2="30651"/>
                        <a14:backgroundMark x1="94603" y1="65712" x2="98921" y2="90751"/>
                        <a14:backgroundMark x1="93562" y1="59678" x2="94564" y2="65489"/>
                        <a14:backgroundMark x1="98921" y1="90751" x2="99281" y2="9249"/>
                        <a14:backgroundMark x1="99281" y1="9249" x2="85252" y2="0"/>
                        <a14:backgroundMark x1="85252" y1="0" x2="51079" y2="578"/>
                        <a14:backgroundMark x1="51079" y1="578" x2="61151" y2="19653"/>
                        <a14:backgroundMark x1="61151" y1="19653" x2="74820" y2="30636"/>
                        <a14:backgroundMark x1="74820" y1="30636" x2="41007" y2="1734"/>
                        <a14:backgroundMark x1="41007" y1="1734" x2="77338" y2="12139"/>
                        <a14:backgroundMark x1="78058" y1="14451" x2="94604" y2="10983"/>
                        <a14:backgroundMark x1="94604" y1="10983" x2="96043" y2="36416"/>
                        <a14:backgroundMark x1="83931" y1="24843" x2="82734" y2="23699"/>
                        <a14:backgroundMark x1="96043" y1="36416" x2="87964" y2="28697"/>
                        <a14:backgroundMark x1="88045" y1="28543" x2="96043" y2="35838"/>
                        <a14:backgroundMark x1="82734" y1="23699" x2="83974" y2="24830"/>
                        <a14:backgroundMark x1="88058" y1="31347" x2="86915" y2="30704"/>
                        <a14:backgroundMark x1="96043" y1="35838" x2="89232" y2="32007"/>
                        <a14:backgroundMark x1="81311" y1="25962" x2="76978" y2="3468"/>
                        <a14:backgroundMark x1="76978" y1="3468" x2="84173" y2="24855"/>
                        <a14:backgroundMark x1="90147" y1="34124" x2="94604" y2="41040"/>
                        <a14:backgroundMark x1="87375" y1="29823" x2="88242" y2="31168"/>
                        <a14:backgroundMark x1="95490" y1="65982" x2="94604" y2="91329"/>
                        <a14:backgroundMark x1="95936" y1="53243" x2="95546" y2="64389"/>
                        <a14:backgroundMark x1="96403" y1="39884" x2="96121" y2="47948"/>
                        <a14:backgroundMark x1="94604" y1="91329" x2="97482" y2="94220"/>
                        <a14:backgroundMark x1="95324" y1="38150" x2="98561" y2="35260"/>
                        <a14:backgroundMark x1="97122" y1="40462" x2="97122" y2="40462"/>
                        <a14:backgroundMark x1="97482" y1="37572" x2="98201" y2="43931"/>
                        <a14:backgroundMark x1="97482" y1="35838" x2="98201" y2="38728"/>
                        <a14:backgroundMark x1="97842" y1="92486" x2="97842" y2="92486"/>
                        <a14:backgroundMark x1="97842" y1="93642" x2="96763" y2="88439"/>
                        <a14:backgroundMark x1="97482" y1="94798" x2="98561" y2="96532"/>
                        <a14:backgroundMark x1="97842" y1="95376" x2="98561" y2="90751"/>
                        <a14:backgroundMark x1="98201" y1="97688" x2="98561" y2="94220"/>
                        <a14:backgroundMark x1="98561" y1="96532" x2="98201" y2="95376"/>
                        <a14:backgroundMark x1="98201" y1="94798" x2="99281" y2="91908"/>
                        <a14:backgroundMark x1="16547" y1="88439" x2="32734" y2="91908"/>
                        <a14:backgroundMark x1="23741" y1="75723" x2="17266" y2="83815"/>
                        <a14:backgroundMark x1="28417" y1="73988" x2="26259" y2="74566"/>
                        <a14:backgroundMark x1="21583" y1="75723" x2="26978" y2="72832"/>
                        <a14:backgroundMark x1="25540" y1="82081" x2="25180" y2="83237"/>
                        <a14:backgroundMark x1="25180" y1="77457" x2="28058" y2="73988"/>
                        <a14:backgroundMark x1="13309" y1="89595" x2="13669" y2="93642"/>
                        <a14:backgroundMark x1="11871" y1="69364" x2="16547" y2="84971"/>
                        <a14:backgroundMark x1="10432" y1="96532" x2="23741" y2="64162"/>
                        <a14:backgroundMark x1="23741" y1="64162" x2="26978" y2="76879"/>
                        <a14:backgroundMark x1="30216" y1="73410" x2="30216" y2="74566"/>
                        <a14:backgroundMark x1="29496" y1="72254" x2="29856" y2="73988"/>
                        <a14:backgroundMark x1="30216" y1="71676" x2="30576" y2="71676"/>
                        <a14:backgroundMark x1="29137" y1="72832" x2="30935" y2="74566"/>
                        <a14:backgroundMark x1="29137" y1="82659" x2="30935" y2="75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4"/>
          <a:stretch/>
        </p:blipFill>
        <p:spPr>
          <a:xfrm>
            <a:off x="3837986" y="3832003"/>
            <a:ext cx="1637579" cy="1146950"/>
          </a:xfrm>
          <a:prstGeom prst="rect">
            <a:avLst/>
          </a:prstGeom>
          <a:noFill/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B8DA02A5-D73C-2A17-2658-BBE8AAA484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533" y="4522771"/>
            <a:ext cx="804819" cy="48289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6CB8D3B7-D0B1-A3BD-48F5-A6406EFE88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rgbClr val="58B88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064" l="2878" r="98921">
                        <a14:foregroundMark x1="34999" y1="73706" x2="42446" y2="94220"/>
                        <a14:foregroundMark x1="12230" y1="10983" x2="14390" y2="16934"/>
                        <a14:foregroundMark x1="57100" y1="54411" x2="57554" y2="53179"/>
                        <a14:foregroundMark x1="42446" y1="94220" x2="56110" y2="57103"/>
                        <a14:foregroundMark x1="55792" y1="50211" x2="49096" y2="38929"/>
                        <a14:foregroundMark x1="57554" y1="53179" x2="56485" y2="51378"/>
                        <a14:foregroundMark x1="7681" y1="12718" x2="2158" y2="12139"/>
                        <a14:foregroundMark x1="16747" y1="13668" x2="7684" y2="12718"/>
                        <a14:foregroundMark x1="18409" y1="13842" x2="16847" y2="13678"/>
                        <a14:foregroundMark x1="2158" y1="12139" x2="2158" y2="67052"/>
                        <a14:foregroundMark x1="2158" y1="67052" x2="14934" y2="48700"/>
                        <a14:foregroundMark x1="36202" y1="68240" x2="39568" y2="79769"/>
                        <a14:foregroundMark x1="39568" y1="79769" x2="70504" y2="87283"/>
                        <a14:foregroundMark x1="70504" y1="87283" x2="90848" y2="58282"/>
                        <a14:foregroundMark x1="95283" y1="55941" x2="95324" y2="56647"/>
                        <a14:foregroundMark x1="95324" y1="56647" x2="74460" y2="95376"/>
                        <a14:foregroundMark x1="74460" y1="95376" x2="32374" y2="98844"/>
                        <a14:foregroundMark x1="32374" y1="98844" x2="27943" y2="84602"/>
                        <a14:foregroundMark x1="18272" y1="87088" x2="18705" y2="93064"/>
                        <a14:foregroundMark x1="16932" y1="68565" x2="16981" y2="69249"/>
                        <a14:foregroundMark x1="16338" y1="60351" x2="16871" y2="67723"/>
                        <a14:foregroundMark x1="15645" y1="50772" x2="15698" y2="51507"/>
                        <a14:foregroundMark x1="20641" y1="88936" x2="22062" y2="85905"/>
                        <a14:foregroundMark x1="18705" y1="93064" x2="20194" y2="89888"/>
                        <a14:foregroundMark x1="63296" y1="77927" x2="65827" y2="80347"/>
                        <a14:foregroundMark x1="59848" y1="74631" x2="61887" y2="76580"/>
                        <a14:foregroundMark x1="40451" y1="56086" x2="58493" y2="73335"/>
                        <a14:foregroundMark x1="65827" y1="80347" x2="66400" y2="72517"/>
                        <a14:foregroundMark x1="5639" y1="31214" x2="2878" y2="31214"/>
                        <a14:foregroundMark x1="55117" y1="31214" x2="54088" y2="31214"/>
                        <a14:foregroundMark x1="2878" y1="31214" x2="6188" y2="33260"/>
                        <a14:foregroundMark x1="94245" y1="93064" x2="95071" y2="56326"/>
                        <a14:foregroundMark x1="96013" y1="54614" x2="98921" y2="94798"/>
                        <a14:foregroundMark x1="20051" y1="91499" x2="2158" y2="90751"/>
                        <a14:foregroundMark x1="98921" y1="94798" x2="20108" y2="91502"/>
                        <a14:foregroundMark x1="2158" y1="90751" x2="62950" y2="98844"/>
                        <a14:foregroundMark x1="62950" y1="98844" x2="32734" y2="92486"/>
                        <a14:foregroundMark x1="32734" y1="92486" x2="94964" y2="75145"/>
                        <a14:foregroundMark x1="94964" y1="75145" x2="92199" y2="59306"/>
                        <a14:foregroundMark x1="18607" y1="4378" x2="12590" y2="2312"/>
                        <a14:foregroundMark x1="12590" y1="2312" x2="18499" y2="4100"/>
                        <a14:foregroundMark x1="19449" y1="11561" x2="7554" y2="11561"/>
                        <a14:foregroundMark x1="11246" y1="52101" x2="11871" y2="58960"/>
                        <a14:foregroundMark x1="7644" y1="12552" x2="8400" y2="20854"/>
                        <a14:foregroundMark x1="7554" y1="11561" x2="7642" y2="12532"/>
                        <a14:foregroundMark x1="15637" y1="57262" x2="16032" y2="57084"/>
                        <a14:foregroundMark x1="11871" y1="58960" x2="15540" y2="57306"/>
                        <a14:foregroundMark x1="97894" y1="51799" x2="99640" y2="71098"/>
                        <a14:foregroundMark x1="99640" y1="71098" x2="49640" y2="99422"/>
                        <a14:foregroundMark x1="49640" y1="99422" x2="6115" y2="98844"/>
                        <a14:foregroundMark x1="6115" y1="98844" x2="35612" y2="96532"/>
                        <a14:foregroundMark x1="35612" y1="96532" x2="65468" y2="99422"/>
                        <a14:foregroundMark x1="65468" y1="99422" x2="90647" y2="73410"/>
                        <a14:foregroundMark x1="90647" y1="73410" x2="93028" y2="59934"/>
                        <a14:foregroundMark x1="98218" y1="51716" x2="97482" y2="78035"/>
                        <a14:foregroundMark x1="97482" y1="78035" x2="94654" y2="57083"/>
                        <a14:foregroundMark x1="46219" y1="39590" x2="46781" y2="38929"/>
                        <a14:foregroundMark x1="95683" y1="55215" x2="95683" y2="75145"/>
                        <a14:foregroundMark x1="95683" y1="75145" x2="80216" y2="87861"/>
                        <a14:foregroundMark x1="80216" y1="87861" x2="49281" y2="84393"/>
                        <a14:foregroundMark x1="49281" y1="84393" x2="34173" y2="93064"/>
                        <a14:foregroundMark x1="34173" y1="93064" x2="32011" y2="81338"/>
                        <a14:foregroundMark x1="15266" y1="14100" x2="17130" y2="22021"/>
                        <a14:foregroundMark x1="13309" y1="5780" x2="15257" y2="14062"/>
                        <a14:foregroundMark x1="64748" y1="35838" x2="67950" y2="36250"/>
                        <a14:foregroundMark x1="68362" y1="35379" x2="64748" y2="34682"/>
                        <a14:foregroundMark x1="64748" y1="34682" x2="68225" y2="35668"/>
                        <a14:foregroundMark x1="87013" y1="45811" x2="89209" y2="49133"/>
                        <a14:foregroundMark x1="85821" y1="44008" x2="86486" y2="45014"/>
                        <a14:foregroundMark x1="57554" y1="72832" x2="61151" y2="43931"/>
                        <a14:foregroundMark x1="61151" y1="43931" x2="84173" y2="39306"/>
                        <a14:foregroundMark x1="70863" y1="58960" x2="61151" y2="67630"/>
                        <a14:foregroundMark x1="55396" y1="64740" x2="61151" y2="64740"/>
                        <a14:foregroundMark x1="70504" y1="53179" x2="68705" y2="54913"/>
                        <a14:foregroundMark x1="56475" y1="54913" x2="60791" y2="68208"/>
                        <a14:foregroundMark x1="57554" y1="74566" x2="57554" y2="74566"/>
                        <a14:foregroundMark x1="57914" y1="72832" x2="57914" y2="72832"/>
                        <a14:foregroundMark x1="58633" y1="72254" x2="58633" y2="72254"/>
                        <a14:foregroundMark x1="58633" y1="71098" x2="60432" y2="68208"/>
                        <a14:foregroundMark x1="67266" y1="53757" x2="57194" y2="78035"/>
                        <a14:foregroundMark x1="57194" y1="78035" x2="59353" y2="64162"/>
                        <a14:foregroundMark x1="68705" y1="55491" x2="70144" y2="50867"/>
                        <a14:foregroundMark x1="70504" y1="51445" x2="71223" y2="49133"/>
                        <a14:foregroundMark x1="69424" y1="53757" x2="70504" y2="52601"/>
                        <a14:foregroundMark x1="67266" y1="57225" x2="69065" y2="56069"/>
                        <a14:foregroundMark x1="67986" y1="36416" x2="85252" y2="40462"/>
                        <a14:foregroundMark x1="84532" y1="39306" x2="84532" y2="39306"/>
                        <a14:foregroundMark x1="29496" y1="61850" x2="37770" y2="53757"/>
                        <a14:foregroundMark x1="17626" y1="86705" x2="30935" y2="73410"/>
                        <a14:foregroundMark x1="30935" y1="73410" x2="27698" y2="75145"/>
                        <a14:foregroundMark x1="19784" y1="73988" x2="19784" y2="86127"/>
                        <a14:foregroundMark x1="28417" y1="62428" x2="28417" y2="62428"/>
                        <a14:foregroundMark x1="28417" y1="63584" x2="28417" y2="63584"/>
                        <a14:foregroundMark x1="20504" y1="76879" x2="33813" y2="72254"/>
                        <a14:backgroundMark x1="75180" y1="11561" x2="75180" y2="11561"/>
                        <a14:backgroundMark x1="75540" y1="4624" x2="75540" y2="4624"/>
                        <a14:backgroundMark x1="75899" y1="3468" x2="76619" y2="3468"/>
                        <a14:backgroundMark x1="76978" y1="4624" x2="78417" y2="12717"/>
                        <a14:backgroundMark x1="76619" y1="5780" x2="76619" y2="5780"/>
                        <a14:backgroundMark x1="19065" y1="60116" x2="32014" y2="46243"/>
                        <a14:backgroundMark x1="32014" y1="46243" x2="37410" y2="23121"/>
                        <a14:backgroundMark x1="37410" y1="23121" x2="23022" y2="30636"/>
                        <a14:backgroundMark x1="23022" y1="30636" x2="21583" y2="56069"/>
                        <a14:backgroundMark x1="21583" y1="56069" x2="44964" y2="22543"/>
                        <a14:backgroundMark x1="44964" y1="22543" x2="30576" y2="13873"/>
                        <a14:backgroundMark x1="30576" y1="13873" x2="20504" y2="32948"/>
                        <a14:backgroundMark x1="20504" y1="32948" x2="25540" y2="57803"/>
                        <a14:backgroundMark x1="24080" y1="67884" x2="24047" y2="68111"/>
                        <a14:backgroundMark x1="24703" y1="63584" x2="24163" y2="67315"/>
                        <a14:backgroundMark x1="24870" y1="62428" x2="24703" y2="63584"/>
                        <a14:backgroundMark x1="25540" y1="57803" x2="24870" y2="62428"/>
                        <a14:backgroundMark x1="25180" y1="58960" x2="34532" y2="47977"/>
                        <a14:backgroundMark x1="42086" y1="41040" x2="47842" y2="17919"/>
                        <a14:backgroundMark x1="47842" y1="17919" x2="31295" y2="14451"/>
                        <a14:backgroundMark x1="31295" y1="14451" x2="20863" y2="32370"/>
                        <a14:backgroundMark x1="20863" y1="32370" x2="22302" y2="59538"/>
                        <a14:backgroundMark x1="24413" y1="63584" x2="25881" y2="66395"/>
                        <a14:backgroundMark x1="23810" y1="62428" x2="24413" y2="63584"/>
                        <a14:backgroundMark x1="22302" y1="59538" x2="23810" y2="62428"/>
                        <a14:backgroundMark x1="42446" y1="33526" x2="49640" y2="11561"/>
                        <a14:backgroundMark x1="49640" y1="11561" x2="34173" y2="26012"/>
                        <a14:backgroundMark x1="34173" y1="26012" x2="18345" y2="22543"/>
                        <a14:backgroundMark x1="18345" y1="22543" x2="26259" y2="43931"/>
                        <a14:backgroundMark x1="26259" y1="43931" x2="18705" y2="21965"/>
                        <a14:backgroundMark x1="18705" y1="21965" x2="19065" y2="48555"/>
                        <a14:backgroundMark x1="19065" y1="48555" x2="23022" y2="19075"/>
                        <a14:backgroundMark x1="23022" y1="19075" x2="29137" y2="15607"/>
                        <a14:backgroundMark x1="43525" y1="33526" x2="41007" y2="32948"/>
                        <a14:backgroundMark x1="46043" y1="28324" x2="53597" y2="21965"/>
                        <a14:backgroundMark x1="41727" y1="30058" x2="43885" y2="31214"/>
                        <a14:backgroundMark x1="45324" y1="12717" x2="66906" y2="12717"/>
                        <a14:backgroundMark x1="66906" y1="12717" x2="84892" y2="12139"/>
                        <a14:backgroundMark x1="84892" y1="12139" x2="20504" y2="9249"/>
                        <a14:backgroundMark x1="20504" y1="9249" x2="58273" y2="21965"/>
                        <a14:backgroundMark x1="58273" y1="21965" x2="26978" y2="19653"/>
                        <a14:backgroundMark x1="26978" y1="19653" x2="44964" y2="23121"/>
                        <a14:backgroundMark x1="44964" y1="23121" x2="35791" y2="49358"/>
                        <a14:backgroundMark x1="23900" y1="67456" x2="15468" y2="47977"/>
                        <a14:backgroundMark x1="24166" y1="68070" x2="24117" y2="67958"/>
                        <a14:backgroundMark x1="15468" y1="47977" x2="9353" y2="20231"/>
                        <a14:backgroundMark x1="9353" y1="20231" x2="17266" y2="49711"/>
                        <a14:backgroundMark x1="17266" y1="49711" x2="22302" y2="19075"/>
                        <a14:backgroundMark x1="22302" y1="19075" x2="46763" y2="14451"/>
                        <a14:backgroundMark x1="90430" y1="47532" x2="97122" y2="52601"/>
                        <a14:backgroundMark x1="46763" y1="14451" x2="62527" y2="26393"/>
                        <a14:backgroundMark x1="49640" y1="30636" x2="54317" y2="30636"/>
                        <a14:backgroundMark x1="57914" y1="2890" x2="78777" y2="8092"/>
                        <a14:backgroundMark x1="78777" y1="8092" x2="82734" y2="21965"/>
                        <a14:backgroundMark x1="86387" y1="39306" x2="87770" y2="39884"/>
                        <a14:backgroundMark x1="85853" y1="39083" x2="86387" y2="39306"/>
                        <a14:backgroundMark x1="88046" y1="39306" x2="99640" y2="15029"/>
                        <a14:backgroundMark x1="87770" y1="39884" x2="88046" y2="39306"/>
                        <a14:backgroundMark x1="99640" y1="15029" x2="84173" y2="1156"/>
                        <a14:backgroundMark x1="84173" y1="1156" x2="96403" y2="22543"/>
                        <a14:backgroundMark x1="96403" y1="22543" x2="99281" y2="51445"/>
                        <a14:backgroundMark x1="99281" y1="51445" x2="88129" y2="20231"/>
                        <a14:backgroundMark x1="88129" y1="20231" x2="82042" y2="30838"/>
                        <a14:backgroundMark x1="68705" y1="23699" x2="76619" y2="25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4"/>
          <a:stretch/>
        </p:blipFill>
        <p:spPr>
          <a:xfrm>
            <a:off x="3348888" y="4264035"/>
            <a:ext cx="2700780" cy="1891609"/>
          </a:xfrm>
          <a:prstGeom prst="rect">
            <a:avLst/>
          </a:prstGeom>
          <a:noFill/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732D861-84E0-D315-B7C9-C55C1F73E1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88088" y="5679995"/>
            <a:ext cx="585569" cy="279476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09426EE-A72F-6712-E27F-22208C73F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611" y="5457943"/>
            <a:ext cx="1320068" cy="792041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0BBEFBC2-C850-074C-3549-2FC93E4640CC}"/>
              </a:ext>
            </a:extLst>
          </p:cNvPr>
          <p:cNvSpPr/>
          <p:nvPr/>
        </p:nvSpPr>
        <p:spPr>
          <a:xfrm>
            <a:off x="6591418" y="4205112"/>
            <a:ext cx="1448798" cy="144879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tIns="180000"/>
          <a:lstStyle/>
          <a:p>
            <a:pPr defTabSz="914377"/>
            <a:endParaRPr lang="de-DE" sz="160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5A58ABE0-0616-76F3-70B4-36B2622DABCF}"/>
              </a:ext>
            </a:extLst>
          </p:cNvPr>
          <p:cNvSpPr txBox="1"/>
          <p:nvPr/>
        </p:nvSpPr>
        <p:spPr>
          <a:xfrm>
            <a:off x="6768860" y="5040563"/>
            <a:ext cx="112244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100" b="1" dirty="0">
                <a:latin typeface="Montserrat" pitchFamily="2" charset="77"/>
              </a:rPr>
              <a:t>Flexibilitäts-management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1B9DEA75-A722-8395-148F-CC1717B1D9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536" y="4371759"/>
            <a:ext cx="661836" cy="66183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4C129EBB-6591-42E0-C393-A6BF349EC596}"/>
              </a:ext>
            </a:extLst>
          </p:cNvPr>
          <p:cNvSpPr/>
          <p:nvPr/>
        </p:nvSpPr>
        <p:spPr>
          <a:xfrm>
            <a:off x="2351584" y="4205112"/>
            <a:ext cx="1448798" cy="144879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tIns="180000"/>
          <a:lstStyle/>
          <a:p>
            <a:pPr defTabSz="914377"/>
            <a:endParaRPr lang="de-DE" sz="160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D6D38D26-90B4-FCE9-3271-34F80DEA8AFC}"/>
              </a:ext>
            </a:extLst>
          </p:cNvPr>
          <p:cNvSpPr txBox="1"/>
          <p:nvPr/>
        </p:nvSpPr>
        <p:spPr>
          <a:xfrm>
            <a:off x="2529026" y="5040563"/>
            <a:ext cx="112244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e-CH" sz="1100" b="1" dirty="0">
                <a:latin typeface="Montserrat" pitchFamily="2" charset="77"/>
              </a:rPr>
              <a:t>Energie-management</a:t>
            </a: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08EC5784-8CF4-A60E-8DE0-B3F8D8CD8B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02" y="4371759"/>
            <a:ext cx="661836" cy="661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847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2008FB65-672B-A14E-8FF9-9609F1178B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5A62A66-D3C7-354B-9C6F-4401DACFA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2065875"/>
            <a:ext cx="3960391" cy="3824689"/>
          </a:xfrm>
        </p:spPr>
        <p:txBody>
          <a:bodyPr/>
          <a:lstStyle/>
          <a:p>
            <a:pPr>
              <a:lnSpc>
                <a:spcPts val="2400"/>
              </a:lnSpc>
            </a:pPr>
            <a:r>
              <a:rPr lang="de-CH" sz="1400" dirty="0">
                <a:solidFill>
                  <a:schemeClr val="bg1"/>
                </a:solidFill>
              </a:rPr>
              <a:t>Die künftige Energiewelt ist gekennzeichnet von dezentraler und fluktuierender Stromproduktion mit erneuerbarer Energie, Speicherung und intelligent gesteuertem Verbrauch. </a:t>
            </a:r>
          </a:p>
          <a:p>
            <a:pPr>
              <a:lnSpc>
                <a:spcPts val="2400"/>
              </a:lnSpc>
            </a:pPr>
            <a:endParaRPr lang="de-CH" sz="1400" dirty="0">
              <a:solidFill>
                <a:schemeClr val="bg1"/>
              </a:solidFill>
            </a:endParaRPr>
          </a:p>
          <a:p>
            <a:pPr>
              <a:lnSpc>
                <a:spcPts val="2400"/>
              </a:lnSpc>
            </a:pPr>
            <a:r>
              <a:rPr lang="de-CH" sz="1400" dirty="0">
                <a:solidFill>
                  <a:schemeClr val="bg1"/>
                </a:solidFill>
              </a:rPr>
              <a:t>SmartGridready ermöglicht die einfache Vernetzung von Energieproduzenten und </a:t>
            </a:r>
            <a:br>
              <a:rPr lang="de-CH" sz="1400" dirty="0">
                <a:solidFill>
                  <a:schemeClr val="bg1"/>
                </a:solidFill>
              </a:rPr>
            </a:br>
            <a:r>
              <a:rPr lang="de-CH" sz="1400" dirty="0">
                <a:solidFill>
                  <a:schemeClr val="bg1"/>
                </a:solidFill>
              </a:rPr>
              <a:t>-verbrauchern innerhalb eines Gebäudes und von ganzen Gebäuden mit dem Stromnetz.</a:t>
            </a:r>
          </a:p>
        </p:txBody>
      </p:sp>
      <p:cxnSp>
        <p:nvCxnSpPr>
          <p:cNvPr id="11" name="Gerader Verbinder 8">
            <a:extLst>
              <a:ext uri="{FF2B5EF4-FFF2-40B4-BE49-F238E27FC236}">
                <a16:creationId xmlns:a16="http://schemas.microsoft.com/office/drawing/2014/main" id="{5BD7A240-46D7-14E8-9FD2-549B9EE768AF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el 4">
            <a:extLst>
              <a:ext uri="{FF2B5EF4-FFF2-40B4-BE49-F238E27FC236}">
                <a16:creationId xmlns:a16="http://schemas.microsoft.com/office/drawing/2014/main" id="{BE212F65-89AE-68D4-EA0F-7EC964CAF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Die Zukunft beginnt Hier</a:t>
            </a:r>
          </a:p>
        </p:txBody>
      </p:sp>
      <p:pic>
        <p:nvPicPr>
          <p:cNvPr id="3" name="Grafik 9, neu weiss">
            <a:extLst>
              <a:ext uri="{FF2B5EF4-FFF2-40B4-BE49-F238E27FC236}">
                <a16:creationId xmlns:a16="http://schemas.microsoft.com/office/drawing/2014/main" id="{6DFB53BE-C02F-E9D9-3CA6-1FD777DCBD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731" y="6290010"/>
            <a:ext cx="842354" cy="4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77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B21B31D-10B6-4A57-BE8E-32701132B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548681"/>
            <a:ext cx="11233150" cy="576063"/>
          </a:xfrm>
        </p:spPr>
        <p:txBody>
          <a:bodyPr/>
          <a:lstStyle/>
          <a:p>
            <a:r>
              <a:rPr lang="de-DE" dirty="0"/>
              <a:t>INHALT</a:t>
            </a:r>
          </a:p>
        </p:txBody>
      </p:sp>
      <p:cxnSp>
        <p:nvCxnSpPr>
          <p:cNvPr id="8" name="Gerader Verbinder 8">
            <a:extLst>
              <a:ext uri="{FF2B5EF4-FFF2-40B4-BE49-F238E27FC236}">
                <a16:creationId xmlns:a16="http://schemas.microsoft.com/office/drawing/2014/main" id="{FA3AEDC0-81E8-602F-C47D-D705DDEEBB99}"/>
              </a:ext>
            </a:extLst>
          </p:cNvPr>
          <p:cNvCxnSpPr/>
          <p:nvPr/>
        </p:nvCxnSpPr>
        <p:spPr>
          <a:xfrm>
            <a:off x="479425" y="548680"/>
            <a:ext cx="112331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elle 7">
            <a:extLst>
              <a:ext uri="{FF2B5EF4-FFF2-40B4-BE49-F238E27FC236}">
                <a16:creationId xmlns:a16="http://schemas.microsoft.com/office/drawing/2014/main" id="{A4A58516-E5C3-F7B2-0B69-B6AC95D529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0165681"/>
              </p:ext>
            </p:extLst>
          </p:nvPr>
        </p:nvGraphicFramePr>
        <p:xfrm>
          <a:off x="5015880" y="1844674"/>
          <a:ext cx="6696694" cy="2057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545">
                  <a:extLst>
                    <a:ext uri="{9D8B030D-6E8A-4147-A177-3AD203B41FA5}">
                      <a16:colId xmlns:a16="http://schemas.microsoft.com/office/drawing/2014/main" val="2467211537"/>
                    </a:ext>
                  </a:extLst>
                </a:gridCol>
                <a:gridCol w="6278149">
                  <a:extLst>
                    <a:ext uri="{9D8B030D-6E8A-4147-A177-3AD203B41FA5}">
                      <a16:colId xmlns:a16="http://schemas.microsoft.com/office/drawing/2014/main" val="2417276428"/>
                    </a:ext>
                  </a:extLst>
                </a:gridCol>
              </a:tblGrid>
              <a:tr h="514364">
                <a:tc>
                  <a:txBody>
                    <a:bodyPr/>
                    <a:lstStyle/>
                    <a:p>
                      <a:endParaRPr lang="de-CH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b="0" cap="all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SmartGridready</a:t>
                      </a:r>
                      <a:r>
                        <a:rPr lang="de-CH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 – Energie, die kommuniziert</a:t>
                      </a: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515737"/>
                  </a:ext>
                </a:extLst>
              </a:tr>
              <a:tr h="514364">
                <a:tc>
                  <a:txBody>
                    <a:bodyPr/>
                    <a:lstStyle/>
                    <a:p>
                      <a:r>
                        <a:rPr lang="de-CH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2.</a:t>
                      </a: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b="0" cap="all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SmartGridready</a:t>
                      </a:r>
                      <a:r>
                        <a:rPr lang="de-CH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 – für alle</a:t>
                      </a: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685092"/>
                  </a:ext>
                </a:extLst>
              </a:tr>
              <a:tr h="514364">
                <a:tc>
                  <a:txBody>
                    <a:bodyPr/>
                    <a:lstStyle/>
                    <a:p>
                      <a:endParaRPr lang="de-CH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CH" b="0" cap="all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SmartGridready</a:t>
                      </a:r>
                      <a:r>
                        <a:rPr lang="de-CH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 – skalierbar, autonom, offen</a:t>
                      </a: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3108498"/>
                  </a:ext>
                </a:extLst>
              </a:tr>
              <a:tr h="514364">
                <a:tc>
                  <a:txBody>
                    <a:bodyPr/>
                    <a:lstStyle/>
                    <a:p>
                      <a:endParaRPr lang="de-CH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b="0" cap="all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SmartGridready</a:t>
                      </a:r>
                      <a:r>
                        <a:rPr lang="de-DE" b="0" cap="all" baseline="0" dirty="0">
                          <a:solidFill>
                            <a:schemeClr val="tx1"/>
                          </a:solidFill>
                          <a:latin typeface="+mn-lt"/>
                        </a:rPr>
                        <a:t> – mehr als ein Verein</a:t>
                      </a:r>
                      <a:endParaRPr lang="de-CH" b="0" cap="all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551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6458474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SmartGrid ready">
      <a:dk1>
        <a:sysClr val="windowText" lastClr="000000"/>
      </a:dk1>
      <a:lt1>
        <a:sysClr val="window" lastClr="FFFFFF"/>
      </a:lt1>
      <a:dk2>
        <a:srgbClr val="575757"/>
      </a:dk2>
      <a:lt2>
        <a:srgbClr val="D8D8D8"/>
      </a:lt2>
      <a:accent1>
        <a:srgbClr val="58B887"/>
      </a:accent1>
      <a:accent2>
        <a:srgbClr val="133C7F"/>
      </a:accent2>
      <a:accent3>
        <a:srgbClr val="4F2674"/>
      </a:accent3>
      <a:accent4>
        <a:srgbClr val="A4D8BE"/>
      </a:accent4>
      <a:accent5>
        <a:srgbClr val="A2BEE6"/>
      </a:accent5>
      <a:accent6>
        <a:srgbClr val="F9B000"/>
      </a:accent6>
      <a:hlink>
        <a:srgbClr val="000000"/>
      </a:hlink>
      <a:folHlink>
        <a:srgbClr val="000000"/>
      </a:folHlink>
    </a:clrScheme>
    <a:fontScheme name="SmartGrid Ready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Vereinspräsentation Smartgrid Ready 2022 V1.potx" id="{12F41B20-7EE1-4BCB-BE72-1DA3B7C16960}" vid="{4709BB5B-971C-4AAB-9577-7101506696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2a90114-9ffd-4567-9b90-d2189c728ca5" xsi:nil="true"/>
    <lcf76f155ced4ddcb4097134ff3c332f xmlns="79d8a68f-d2b8-42eb-b621-4c100e05c9d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3685CF3BEB27D468CBE6C414A53AF33" ma:contentTypeVersion="18" ma:contentTypeDescription="Ein neues Dokument erstellen." ma:contentTypeScope="" ma:versionID="542b33d54ecd28e917398fcf62f6581a">
  <xsd:schema xmlns:xsd="http://www.w3.org/2001/XMLSchema" xmlns:xs="http://www.w3.org/2001/XMLSchema" xmlns:p="http://schemas.microsoft.com/office/2006/metadata/properties" xmlns:ns2="79d8a68f-d2b8-42eb-b621-4c100e05c9df" xmlns:ns3="d2a90114-9ffd-4567-9b90-d2189c728ca5" targetNamespace="http://schemas.microsoft.com/office/2006/metadata/properties" ma:root="true" ma:fieldsID="b2f3ecfc01860fc383eb00d02dcb8423" ns2:_="" ns3:_="">
    <xsd:import namespace="79d8a68f-d2b8-42eb-b621-4c100e05c9df"/>
    <xsd:import namespace="d2a90114-9ffd-4567-9b90-d2189c728c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d8a68f-d2b8-42eb-b621-4c100e05c9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Bildmarkierungen" ma:readOnly="false" ma:fieldId="{5cf76f15-5ced-4ddc-b409-7134ff3c332f}" ma:taxonomyMulti="true" ma:sspId="b5f80598-a16e-4b5d-91d9-0bbcf86201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a90114-9ffd-4567-9b90-d2189c728ca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2f533c8-2d8b-4e7a-8d0c-b51ca5be3432}" ma:internalName="TaxCatchAll" ma:showField="CatchAllData" ma:web="d2a90114-9ffd-4567-9b90-d2189c728c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DD8BD0-D6A9-4B33-87D3-09C5A883D496}">
  <ds:schemaRefs>
    <ds:schemaRef ds:uri="http://schemas.microsoft.com/office/2006/metadata/properties"/>
    <ds:schemaRef ds:uri="79d8a68f-d2b8-42eb-b621-4c100e05c9df"/>
    <ds:schemaRef ds:uri="http://schemas.openxmlformats.org/package/2006/metadata/core-properties"/>
    <ds:schemaRef ds:uri="http://purl.org/dc/elements/1.1/"/>
    <ds:schemaRef ds:uri="http://purl.org/dc/terms/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d2a90114-9ffd-4567-9b90-d2189c728ca5"/>
  </ds:schemaRefs>
</ds:datastoreItem>
</file>

<file path=customXml/itemProps2.xml><?xml version="1.0" encoding="utf-8"?>
<ds:datastoreItem xmlns:ds="http://schemas.openxmlformats.org/officeDocument/2006/customXml" ds:itemID="{7C4D3795-9BFB-41DE-9041-065DF2A8E7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31E868-D7FA-4316-A407-F1AA2DF35B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d8a68f-d2b8-42eb-b621-4c100e05c9df"/>
    <ds:schemaRef ds:uri="d2a90114-9ffd-4567-9b90-d2189c728c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Benutzerdefiniertes Design</Template>
  <TotalTime>0</TotalTime>
  <Words>2004</Words>
  <Application>Microsoft Macintosh PowerPoint</Application>
  <PresentationFormat>Breitbild</PresentationFormat>
  <Paragraphs>355</Paragraphs>
  <Slides>39</Slides>
  <Notes>36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4" baseType="lpstr">
      <vt:lpstr>Arial</vt:lpstr>
      <vt:lpstr>Montserrat</vt:lpstr>
      <vt:lpstr>Symbol</vt:lpstr>
      <vt:lpstr>Wingdings</vt:lpstr>
      <vt:lpstr>Benutzerdefiniertes Design</vt:lpstr>
      <vt:lpstr>PowerPoint-Präsentation</vt:lpstr>
      <vt:lpstr>INHALT</vt:lpstr>
      <vt:lpstr>Die ENERGIEWelt von heute: VIELe KOMPONENTEN, WENIG Vernetzung</vt:lpstr>
      <vt:lpstr>Die ENERGIEWelt von morgen: Smarte Prosumer, die Ihren Bedarf Kommunizieren</vt:lpstr>
      <vt:lpstr>Die ENERGIEWelt von morgen: mit Smartgridready</vt:lpstr>
      <vt:lpstr>Die ENERGIEWelt von morgen: Eigenverbrauchsoptimiert und Netzdienlich</vt:lpstr>
      <vt:lpstr>Die Energiewelt von morgen:  intelligente Gebäude und Areale </vt:lpstr>
      <vt:lpstr>Die Zukunft beginnt Hier</vt:lpstr>
      <vt:lpstr>INHALT</vt:lpstr>
      <vt:lpstr>PowerPoint-Präsentation</vt:lpstr>
      <vt:lpstr>Smartgridready – Nutzen für alle</vt:lpstr>
      <vt:lpstr>NUTZEN für Hersteller &amp; Anbieter von Produkten</vt:lpstr>
      <vt:lpstr>Nutzen für Planerinnen  und Planer</vt:lpstr>
      <vt:lpstr>Nutzen für SYSTEMINTEGRATOREN</vt:lpstr>
      <vt:lpstr>NUTZEN FÜR Verteilnetzbetreiber</vt:lpstr>
      <vt:lpstr>NUTZEN FÜR Energieversorger</vt:lpstr>
      <vt:lpstr>NUTZEN für immobilienEntwickler,  Investoren und Eigentümerinnen</vt:lpstr>
      <vt:lpstr>NUTZEN FÜR Aggregatoren</vt:lpstr>
      <vt:lpstr>NUTZEN FÜR Endkundinnen  und -kunden</vt:lpstr>
      <vt:lpstr>INHALT</vt:lpstr>
      <vt:lpstr>PowerPoint-Präsentation</vt:lpstr>
      <vt:lpstr>Funktionsweise</vt:lpstr>
      <vt:lpstr>PowerPoint-Präsentation</vt:lpstr>
      <vt:lpstr>PowerPoint-Präsentation</vt:lpstr>
      <vt:lpstr>PowerPoint-Präsentation</vt:lpstr>
      <vt:lpstr>PowerPoint-Präsentation</vt:lpstr>
      <vt:lpstr>Same Same but different</vt:lpstr>
      <vt:lpstr>Same Same but different</vt:lpstr>
      <vt:lpstr>PowerPoint-Präsentation</vt:lpstr>
      <vt:lpstr>PowerPoint-Präsentation</vt:lpstr>
      <vt:lpstr>PowerPoint-Präsentation</vt:lpstr>
      <vt:lpstr>INHALT</vt:lpstr>
      <vt:lpstr>PowerPoint-Präsentation</vt:lpstr>
      <vt:lpstr>PowerPoint-Präsentation</vt:lpstr>
      <vt:lpstr>PowerPoint-Präsentation</vt:lpstr>
      <vt:lpstr>PowerPoint-Präsentation</vt:lpstr>
      <vt:lpstr>Ihre Ansprechpersonen</vt:lpstr>
      <vt:lpstr>kontakt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Geraldine Neeser</dc:creator>
  <cp:lastModifiedBy>Nathalie Güntert</cp:lastModifiedBy>
  <cp:revision>165</cp:revision>
  <cp:lastPrinted>2018-09-06T06:44:02Z</cp:lastPrinted>
  <dcterms:created xsi:type="dcterms:W3CDTF">2022-10-31T10:01:01Z</dcterms:created>
  <dcterms:modified xsi:type="dcterms:W3CDTF">2023-04-27T07:22:56Z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0x010100D3685CF3BEB27D468CBE6C414A53AF33</vt:lpwstr>
  </property>
  <property fmtid="{D5CDD505-2E9C-101B-9397-08002B2CF9AE}" pid="3" name="MediaServiceImageTags">
    <vt:lpwstr/>
  </property>
</Properties>
</file>